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298" r:id="rId3"/>
    <p:sldId id="296" r:id="rId4"/>
    <p:sldId id="297" r:id="rId5"/>
    <p:sldId id="288" r:id="rId6"/>
    <p:sldId id="272" r:id="rId7"/>
    <p:sldId id="282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9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10" autoAdjust="0"/>
  </p:normalViewPr>
  <p:slideViewPr>
    <p:cSldViewPr snapToGrid="0">
      <p:cViewPr varScale="1">
        <p:scale>
          <a:sx n="97" d="100"/>
          <a:sy n="97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28F83-EF12-40F4-BA91-EA2A4F670F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0F881-7B35-4A01-B2E6-2EC89C9E22B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Закон Республики Коми от 05.05.2014 № 44-РЗ «О государственной поддержке благотворительной и добровольческой (волонтерской) деятельности на территории Республики Коми»</a:t>
          </a:r>
          <a:endParaRPr lang="ru-RU" sz="2000" dirty="0"/>
        </a:p>
      </dgm:t>
    </dgm:pt>
    <dgm:pt modelId="{FA0E11DC-0CA7-4E1D-9F92-F3ACA54D6EEF}" type="parTrans" cxnId="{B216DF4F-D829-4729-BA9E-44C7535250C3}">
      <dgm:prSet/>
      <dgm:spPr/>
      <dgm:t>
        <a:bodyPr/>
        <a:lstStyle/>
        <a:p>
          <a:endParaRPr lang="ru-RU"/>
        </a:p>
      </dgm:t>
    </dgm:pt>
    <dgm:pt modelId="{D8C46515-8F01-47A9-8B6A-0466BE09DF33}" type="sibTrans" cxnId="{B216DF4F-D829-4729-BA9E-44C7535250C3}">
      <dgm:prSet/>
      <dgm:spPr/>
      <dgm:t>
        <a:bodyPr/>
        <a:lstStyle/>
        <a:p>
          <a:endParaRPr lang="ru-RU"/>
        </a:p>
      </dgm:t>
    </dgm:pt>
    <dgm:pt modelId="{D470DAF8-8251-4661-9108-A207938718A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Региональная программа  «Развитие добровольчества (волонтерства) в Республике Коми на 2019 - 2024 годы»</a:t>
          </a:r>
          <a:endParaRPr lang="ru-RU" sz="2000" dirty="0"/>
        </a:p>
      </dgm:t>
    </dgm:pt>
    <dgm:pt modelId="{794D6E46-C9B2-4F55-B204-F834D217DBE8}" type="parTrans" cxnId="{A8D426ED-E859-4291-B6A2-9A26B147543B}">
      <dgm:prSet/>
      <dgm:spPr/>
      <dgm:t>
        <a:bodyPr/>
        <a:lstStyle/>
        <a:p>
          <a:endParaRPr lang="ru-RU"/>
        </a:p>
      </dgm:t>
    </dgm:pt>
    <dgm:pt modelId="{A6E98E41-34FB-4FC8-9830-B26F82CF452E}" type="sibTrans" cxnId="{A8D426ED-E859-4291-B6A2-9A26B147543B}">
      <dgm:prSet/>
      <dgm:spPr/>
      <dgm:t>
        <a:bodyPr/>
        <a:lstStyle/>
        <a:p>
          <a:endParaRPr lang="ru-RU"/>
        </a:p>
      </dgm:t>
    </dgm:pt>
    <dgm:pt modelId="{A32EDDF3-7F8C-4829-83CB-904938F44A8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План мероприятий на 2021-2025 годы по реализации второго этапа Стратегии действий в интересах граждан старшего поколения в Российской Федерации до 2025 года</a:t>
          </a:r>
          <a:endParaRPr lang="ru-RU" sz="2000" dirty="0"/>
        </a:p>
      </dgm:t>
    </dgm:pt>
    <dgm:pt modelId="{A76C4B76-D816-4B5D-8AB5-4A7A1C26B06D}" type="parTrans" cxnId="{D15425C6-535D-4512-8551-5A470AB27013}">
      <dgm:prSet/>
      <dgm:spPr/>
      <dgm:t>
        <a:bodyPr/>
        <a:lstStyle/>
        <a:p>
          <a:endParaRPr lang="ru-RU"/>
        </a:p>
      </dgm:t>
    </dgm:pt>
    <dgm:pt modelId="{FAE2857D-0C92-4049-9EB9-5779C5E8DC0E}" type="sibTrans" cxnId="{D15425C6-535D-4512-8551-5A470AB27013}">
      <dgm:prSet/>
      <dgm:spPr/>
      <dgm:t>
        <a:bodyPr/>
        <a:lstStyle/>
        <a:p>
          <a:endParaRPr lang="ru-RU"/>
        </a:p>
      </dgm:t>
    </dgm:pt>
    <dgm:pt modelId="{C9BB9CA5-7B95-445F-9430-D21F0DA97E1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Концепция развития добровольчества (волонтерства) в Российской Федерации до 2025 года</a:t>
          </a:r>
          <a:endParaRPr lang="ru-RU" sz="2000" dirty="0"/>
        </a:p>
      </dgm:t>
    </dgm:pt>
    <dgm:pt modelId="{8724D5AF-44BD-4D41-901D-3071E6366CE6}" type="parTrans" cxnId="{D921CB3A-C8A8-4759-9FDB-F6ADF8E42CB3}">
      <dgm:prSet/>
      <dgm:spPr/>
      <dgm:t>
        <a:bodyPr/>
        <a:lstStyle/>
        <a:p>
          <a:endParaRPr lang="ru-RU"/>
        </a:p>
      </dgm:t>
    </dgm:pt>
    <dgm:pt modelId="{34C5B023-2166-4E25-8132-DD7BDAB3DAB9}" type="sibTrans" cxnId="{D921CB3A-C8A8-4759-9FDB-F6ADF8E42CB3}">
      <dgm:prSet/>
      <dgm:spPr/>
      <dgm:t>
        <a:bodyPr/>
        <a:lstStyle/>
        <a:p>
          <a:endParaRPr lang="ru-RU"/>
        </a:p>
      </dgm:t>
    </dgm:pt>
    <dgm:pt modelId="{90367356-8DEB-4467-B374-D2FD8B297A36}" type="pres">
      <dgm:prSet presAssocID="{42128F83-EF12-40F4-BA91-EA2A4F670F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193AD-3FF9-4B4B-9D6F-5E882BA30EAE}" type="pres">
      <dgm:prSet presAssocID="{25F0F881-7B35-4A01-B2E6-2EC89C9E22B7}" presName="parentText" presStyleLbl="node1" presStyleIdx="0" presStyleCnt="2" custScaleY="71108" custLinFactNeighborX="-1567" custLinFactNeighborY="-452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4EB6E-BA56-4332-A576-4841171ADF06}" type="pres">
      <dgm:prSet presAssocID="{25F0F881-7B35-4A01-B2E6-2EC89C9E22B7}" presName="childText" presStyleLbl="revTx" presStyleIdx="0" presStyleCnt="2" custScaleY="66616" custLinFactNeighborY="4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87238-0FBF-472A-A704-5064BC425CAC}" type="pres">
      <dgm:prSet presAssocID="{D470DAF8-8251-4661-9108-A207938718AC}" presName="parentText" presStyleLbl="node1" presStyleIdx="1" presStyleCnt="2" custScaleY="94384" custLinFactNeighborY="27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4D24A-2670-45FF-9FC1-7687CC187499}" type="pres">
      <dgm:prSet presAssocID="{D470DAF8-8251-4661-9108-A207938718AC}" presName="childText" presStyleLbl="revTx" presStyleIdx="1" presStyleCnt="2" custLinFactNeighborX="-805" custLinFactNeighborY="2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25C6-535D-4512-8551-5A470AB27013}" srcId="{D470DAF8-8251-4661-9108-A207938718AC}" destId="{A32EDDF3-7F8C-4829-83CB-904938F44A8C}" srcOrd="0" destOrd="0" parTransId="{A76C4B76-D816-4B5D-8AB5-4A7A1C26B06D}" sibTransId="{FAE2857D-0C92-4049-9EB9-5779C5E8DC0E}"/>
    <dgm:cxn modelId="{B216DF4F-D829-4729-BA9E-44C7535250C3}" srcId="{42128F83-EF12-40F4-BA91-EA2A4F670F68}" destId="{25F0F881-7B35-4A01-B2E6-2EC89C9E22B7}" srcOrd="0" destOrd="0" parTransId="{FA0E11DC-0CA7-4E1D-9F92-F3ACA54D6EEF}" sibTransId="{D8C46515-8F01-47A9-8B6A-0466BE09DF33}"/>
    <dgm:cxn modelId="{5CAB2A63-CF62-4356-B29C-10AFA98D6AB7}" type="presOf" srcId="{C9BB9CA5-7B95-445F-9430-D21F0DA97E13}" destId="{73C4EB6E-BA56-4332-A576-4841171ADF06}" srcOrd="0" destOrd="0" presId="urn:microsoft.com/office/officeart/2005/8/layout/vList2"/>
    <dgm:cxn modelId="{6586F7D9-1018-4D0E-8A26-78678435CA03}" type="presOf" srcId="{D470DAF8-8251-4661-9108-A207938718AC}" destId="{E7187238-0FBF-472A-A704-5064BC425CAC}" srcOrd="0" destOrd="0" presId="urn:microsoft.com/office/officeart/2005/8/layout/vList2"/>
    <dgm:cxn modelId="{D921CB3A-C8A8-4759-9FDB-F6ADF8E42CB3}" srcId="{25F0F881-7B35-4A01-B2E6-2EC89C9E22B7}" destId="{C9BB9CA5-7B95-445F-9430-D21F0DA97E13}" srcOrd="0" destOrd="0" parTransId="{8724D5AF-44BD-4D41-901D-3071E6366CE6}" sibTransId="{34C5B023-2166-4E25-8132-DD7BDAB3DAB9}"/>
    <dgm:cxn modelId="{A8D426ED-E859-4291-B6A2-9A26B147543B}" srcId="{42128F83-EF12-40F4-BA91-EA2A4F670F68}" destId="{D470DAF8-8251-4661-9108-A207938718AC}" srcOrd="1" destOrd="0" parTransId="{794D6E46-C9B2-4F55-B204-F834D217DBE8}" sibTransId="{A6E98E41-34FB-4FC8-9830-B26F82CF452E}"/>
    <dgm:cxn modelId="{62D7A539-2761-45C7-AB9A-D838B699690B}" type="presOf" srcId="{42128F83-EF12-40F4-BA91-EA2A4F670F68}" destId="{90367356-8DEB-4467-B374-D2FD8B297A36}" srcOrd="0" destOrd="0" presId="urn:microsoft.com/office/officeart/2005/8/layout/vList2"/>
    <dgm:cxn modelId="{190F9D16-E228-4786-B711-2809FCD403BE}" type="presOf" srcId="{25F0F881-7B35-4A01-B2E6-2EC89C9E22B7}" destId="{CDA193AD-3FF9-4B4B-9D6F-5E882BA30EAE}" srcOrd="0" destOrd="0" presId="urn:microsoft.com/office/officeart/2005/8/layout/vList2"/>
    <dgm:cxn modelId="{F764C81A-BF60-4E49-A6F7-6D2F80B1CF88}" type="presOf" srcId="{A32EDDF3-7F8C-4829-83CB-904938F44A8C}" destId="{2DE4D24A-2670-45FF-9FC1-7687CC187499}" srcOrd="0" destOrd="0" presId="urn:microsoft.com/office/officeart/2005/8/layout/vList2"/>
    <dgm:cxn modelId="{26C3246D-2FCB-44D1-81DA-3463F6CFAFF0}" type="presParOf" srcId="{90367356-8DEB-4467-B374-D2FD8B297A36}" destId="{CDA193AD-3FF9-4B4B-9D6F-5E882BA30EAE}" srcOrd="0" destOrd="0" presId="urn:microsoft.com/office/officeart/2005/8/layout/vList2"/>
    <dgm:cxn modelId="{59433401-ACA4-47EF-827A-5A809AEFB965}" type="presParOf" srcId="{90367356-8DEB-4467-B374-D2FD8B297A36}" destId="{73C4EB6E-BA56-4332-A576-4841171ADF06}" srcOrd="1" destOrd="0" presId="urn:microsoft.com/office/officeart/2005/8/layout/vList2"/>
    <dgm:cxn modelId="{AF60C6D1-DE91-4381-8011-3EAE348C681C}" type="presParOf" srcId="{90367356-8DEB-4467-B374-D2FD8B297A36}" destId="{E7187238-0FBF-472A-A704-5064BC425CAC}" srcOrd="2" destOrd="0" presId="urn:microsoft.com/office/officeart/2005/8/layout/vList2"/>
    <dgm:cxn modelId="{877B6A64-195F-4A2B-B0E1-194BA901214A}" type="presParOf" srcId="{90367356-8DEB-4467-B374-D2FD8B297A36}" destId="{2DE4D24A-2670-45FF-9FC1-7687CC1874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F6978-F458-402E-8919-07C804B661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2A4FC-91B8-48A7-A2AB-F5321A3CAEF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План мероприятий Министерства труда, занятости и социальной защиты Республики Коми по развитию добровольчества (волонтерства) учреждениями социального обслуживания на 2021 год</a:t>
          </a:r>
          <a:endParaRPr lang="ru-RU" sz="2000" dirty="0"/>
        </a:p>
      </dgm:t>
    </dgm:pt>
    <dgm:pt modelId="{B89E938E-C654-457B-8778-1452A5160B7D}" type="parTrans" cxnId="{7C157907-0F5E-4DA7-A8A1-A923EE94162D}">
      <dgm:prSet/>
      <dgm:spPr/>
      <dgm:t>
        <a:bodyPr/>
        <a:lstStyle/>
        <a:p>
          <a:endParaRPr lang="ru-RU"/>
        </a:p>
      </dgm:t>
    </dgm:pt>
    <dgm:pt modelId="{98604AC3-BC83-4026-84D6-15195405211B}" type="sibTrans" cxnId="{7C157907-0F5E-4DA7-A8A1-A923EE94162D}">
      <dgm:prSet/>
      <dgm:spPr/>
      <dgm:t>
        <a:bodyPr/>
        <a:lstStyle/>
        <a:p>
          <a:endParaRPr lang="ru-RU"/>
        </a:p>
      </dgm:t>
    </dgm:pt>
    <dgm:pt modelId="{A0AAD171-69E0-42A9-8FE5-3E0AA8F804E3}">
      <dgm:prSet phldrT="[Текст]"/>
      <dgm:spPr/>
      <dgm:t>
        <a:bodyPr/>
        <a:lstStyle/>
        <a:p>
          <a:endParaRPr lang="ru-RU" dirty="0"/>
        </a:p>
      </dgm:t>
    </dgm:pt>
    <dgm:pt modelId="{A42A21FF-9A45-4151-9C11-1F33073B6016}" type="parTrans" cxnId="{D9FB03F7-D028-4DD4-9EA8-0A6BEEF3992F}">
      <dgm:prSet/>
      <dgm:spPr/>
      <dgm:t>
        <a:bodyPr/>
        <a:lstStyle/>
        <a:p>
          <a:endParaRPr lang="ru-RU"/>
        </a:p>
      </dgm:t>
    </dgm:pt>
    <dgm:pt modelId="{F6ACF0C8-60EF-464A-B86D-D93B9564F0EE}" type="sibTrans" cxnId="{D9FB03F7-D028-4DD4-9EA8-0A6BEEF3992F}">
      <dgm:prSet/>
      <dgm:spPr/>
      <dgm:t>
        <a:bodyPr/>
        <a:lstStyle/>
        <a:p>
          <a:endParaRPr lang="ru-RU"/>
        </a:p>
      </dgm:t>
    </dgm:pt>
    <dgm:pt modelId="{A14C49A9-43F7-4C47-A835-90B3AF3AE7C5}" type="pres">
      <dgm:prSet presAssocID="{305F6978-F458-402E-8919-07C804B661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94EE1-E8C4-477E-9049-6E7890D7F94C}" type="pres">
      <dgm:prSet presAssocID="{5B22A4FC-91B8-48A7-A2AB-F5321A3CAEF2}" presName="parentText" presStyleLbl="node1" presStyleIdx="0" presStyleCnt="1" custLinFactNeighborX="0" custLinFactNeighborY="231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3D013-A367-4CDF-AB5C-BFEE29F6CCDF}" type="pres">
      <dgm:prSet presAssocID="{5B22A4FC-91B8-48A7-A2AB-F5321A3CAEF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C9D8CF-3365-4ACE-9D32-5E0B7816760B}" type="presOf" srcId="{5B22A4FC-91B8-48A7-A2AB-F5321A3CAEF2}" destId="{ECF94EE1-E8C4-477E-9049-6E7890D7F94C}" srcOrd="0" destOrd="0" presId="urn:microsoft.com/office/officeart/2005/8/layout/vList2"/>
    <dgm:cxn modelId="{20022E31-C4BD-416F-93CE-292C5E73D92D}" type="presOf" srcId="{A0AAD171-69E0-42A9-8FE5-3E0AA8F804E3}" destId="{A5C3D013-A367-4CDF-AB5C-BFEE29F6CCDF}" srcOrd="0" destOrd="0" presId="urn:microsoft.com/office/officeart/2005/8/layout/vList2"/>
    <dgm:cxn modelId="{1B9E6C44-51C1-4511-94F9-B737DA865CE8}" type="presOf" srcId="{305F6978-F458-402E-8919-07C804B661BB}" destId="{A14C49A9-43F7-4C47-A835-90B3AF3AE7C5}" srcOrd="0" destOrd="0" presId="urn:microsoft.com/office/officeart/2005/8/layout/vList2"/>
    <dgm:cxn modelId="{D9FB03F7-D028-4DD4-9EA8-0A6BEEF3992F}" srcId="{5B22A4FC-91B8-48A7-A2AB-F5321A3CAEF2}" destId="{A0AAD171-69E0-42A9-8FE5-3E0AA8F804E3}" srcOrd="0" destOrd="0" parTransId="{A42A21FF-9A45-4151-9C11-1F33073B6016}" sibTransId="{F6ACF0C8-60EF-464A-B86D-D93B9564F0EE}"/>
    <dgm:cxn modelId="{7C157907-0F5E-4DA7-A8A1-A923EE94162D}" srcId="{305F6978-F458-402E-8919-07C804B661BB}" destId="{5B22A4FC-91B8-48A7-A2AB-F5321A3CAEF2}" srcOrd="0" destOrd="0" parTransId="{B89E938E-C654-457B-8778-1452A5160B7D}" sibTransId="{98604AC3-BC83-4026-84D6-15195405211B}"/>
    <dgm:cxn modelId="{C21F48F1-C7EE-4B20-956E-9C377F892BBA}" type="presParOf" srcId="{A14C49A9-43F7-4C47-A835-90B3AF3AE7C5}" destId="{ECF94EE1-E8C4-477E-9049-6E7890D7F94C}" srcOrd="0" destOrd="0" presId="urn:microsoft.com/office/officeart/2005/8/layout/vList2"/>
    <dgm:cxn modelId="{3CA6ED4D-F2A4-4BE6-A0B1-84ADC2388664}" type="presParOf" srcId="{A14C49A9-43F7-4C47-A835-90B3AF3AE7C5}" destId="{A5C3D013-A367-4CDF-AB5C-BFEE29F6CCD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F66E-436C-41FA-B36E-72BEF5805BFE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179A7-D814-43DF-B9D1-81C24BAA55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8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68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9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3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0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5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5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61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8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79A7-D814-43DF-B9D1-81C24BAA554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45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2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9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7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2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7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7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7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9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29A72-D1AD-43A0-B6A9-7A2A10A914D6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A950-F5AD-4166-8105-5B6A5063B7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g.neradovskaya@socialkomi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1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442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1811955"/>
            <a:ext cx="5534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84" y="2241072"/>
            <a:ext cx="10912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Онлайн-встреча</a:t>
            </a:r>
          </a:p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рамках деятельности Регионального Центра «серебряного» волонтерства «Молоды душой»</a:t>
            </a:r>
          </a:p>
          <a:p>
            <a:pPr algn="ctr"/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3487" y="140644"/>
            <a:ext cx="1298513" cy="1068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54" y="195387"/>
            <a:ext cx="1048079" cy="959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40644"/>
            <a:ext cx="518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«Серебряное» </a:t>
            </a:r>
            <a:r>
              <a:rPr lang="ru-RU" sz="3200" dirty="0" err="1" smtClean="0">
                <a:solidFill>
                  <a:schemeClr val="bg1"/>
                </a:solidFill>
              </a:rPr>
              <a:t>волонтерство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5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8" y="-116815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541" y="4869402"/>
            <a:ext cx="1609573" cy="1248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281972"/>
            <a:ext cx="5286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mtClean="0">
                <a:solidFill>
                  <a:schemeClr val="bg1"/>
                </a:solidFill>
              </a:rPr>
              <a:t>Поощрение </a:t>
            </a:r>
            <a:r>
              <a:rPr lang="ru-RU" sz="2400" dirty="0" smtClean="0">
                <a:solidFill>
                  <a:schemeClr val="bg1"/>
                </a:solidFill>
              </a:rPr>
              <a:t>«серебряных» волонтеров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0244" y="1535291"/>
            <a:ext cx="7114478" cy="47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8" y="-116815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281972"/>
            <a:ext cx="249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 на 2022 год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79775"/>
              </p:ext>
            </p:extLst>
          </p:nvPr>
        </p:nvGraphicFramePr>
        <p:xfrm>
          <a:off x="421010" y="1314430"/>
          <a:ext cx="11149218" cy="517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844"/>
                <a:gridCol w="1740310"/>
                <a:gridCol w="3982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реестра «серебряных» волонтеров и добровольческих объединений «серебряных» волонтеров, вовлеченных в деятельность организаций социального обслуживания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раз в полгода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встреч в онлайн-формате со специалистами, ответственными за добровольческую деятельность, и «серебряными» волонтерами организаций социального обслуживания с целью обмена опытом и планирования региональных мероприятий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Методическое сопровождение социально-значимых проектов «серебряных волонтеров» по запросу «серебряных» волонтеров и специалистов, ответственных за организацию добровольческой деятельности в организациях социального обслуживания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выездных обучающих мероприятий для «серебряных» волонтеров, проживающих в гг. Воркута, Инта, Усинск, Печора в рамках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грантового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 «серебряный» маршрут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-апрель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Центры по предоставлению государственных услуг в сфере социальной защиты населения городов Воркуты, Инты, Печоры и Усинска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5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8" y="-116815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281972"/>
            <a:ext cx="249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 на 2022 год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32192"/>
              </p:ext>
            </p:extLst>
          </p:nvPr>
        </p:nvGraphicFramePr>
        <p:xfrm>
          <a:off x="478597" y="1281462"/>
          <a:ext cx="11149218" cy="539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844"/>
                <a:gridCol w="1740310"/>
                <a:gridCol w="39820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«серебряных» волонтеров к Всероссийской Акции «Весенняя неделя добра»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«серебряных» волонтеров к участию в конкурсе «Молоды душой-2022»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«серебряных» волонтеров к участию в конкурсе «Доброволец РК-2022»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Привлечение «серебряных» волонтеров к Всероссийской Акции «Торопыжкам с любовью»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 -апрель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80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«серебряных» волонтеров к Всероссийской Акции «Красная гвоздика»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- июнь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155194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«серебряных» волонтеров ко Дню защиты детей, проведение мероприятий «Бабушки-детям»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01-04 июня 2022 года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6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467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281972"/>
            <a:ext cx="2490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 на 2022 год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54090"/>
              </p:ext>
            </p:extLst>
          </p:nvPr>
        </p:nvGraphicFramePr>
        <p:xfrm>
          <a:off x="421010" y="1246019"/>
          <a:ext cx="11136202" cy="5508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508"/>
                <a:gridCol w="1738279"/>
                <a:gridCol w="39774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393573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флешмоба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«Серебро дарит добро в День Семьи, любви и верности» (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видеороликов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«серебряных» волонтеров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393573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04-08 июля 2022 года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393573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 (в части монтажа общего видеоролика)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3935730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Размещение публикаций в группах 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сайтах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организаций социального обслуживания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целью популяризации «серебряного» волонтерства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783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распространение раздаточного материала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буклеты, листовки) с целью информирования населения о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регионального центра «серебряного» волонтерства «Молоды душой»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876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и демонстрация социальных роликов о «серебряном»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волонтерстве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87668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выставки «серебряных» волонтеров и мероприятия по чествованию «Коми «Серебро»-вектор на добро»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 «Региональный центр развития социальных технологий»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Организации социального обслуживания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4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467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933" y="50501"/>
            <a:ext cx="4578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Перечень мероприятий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ФП «Молоды душой» на 2022 год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22716"/>
              </p:ext>
            </p:extLst>
          </p:nvPr>
        </p:nvGraphicFramePr>
        <p:xfrm>
          <a:off x="532933" y="1452589"/>
          <a:ext cx="11136202" cy="4815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196"/>
                <a:gridCol w="2143432"/>
                <a:gridCol w="30855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Сроки</a:t>
                      </a:r>
                      <a:endParaRPr lang="ru-RU" sz="1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Место проведения</a:t>
                      </a:r>
                      <a:endParaRPr lang="ru-RU" sz="18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5293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Ежемесячное собрание руководителей региональных центров «серебряного» волонтерства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6211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послов ФП «Молоды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душой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февраль, март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онлайн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6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Отчетное собрание послов ФП «Молоды душой»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март, июнь, сентябрь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84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Корпоративное событие для «серебряных» волонтеров России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март,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июнь,октябрь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Обучение по проведению Всероссийской акции «Красная гвоздика»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01-15 апреля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Встреча по обмену опытом между руководителями центра «серебряного» волонтерства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апрель, июль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Старт акции «Красная гвоздика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 мая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регионах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Акция, приуроченная к 9 мая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07-10 мая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регионах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8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467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86264"/>
            <a:ext cx="4578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Перечень мероприятий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ФП «Молоды душой» на 2022 год</a:t>
            </a:r>
            <a:endParaRPr lang="ru-RU" sz="2400" dirty="0"/>
          </a:p>
          <a:p>
            <a:r>
              <a:rPr lang="ru-RU" sz="2400" dirty="0" smtClean="0">
                <a:solidFill>
                  <a:schemeClr val="bg1"/>
                </a:solidFill>
              </a:rPr>
              <a:t>д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91649"/>
              </p:ext>
            </p:extLst>
          </p:nvPr>
        </p:nvGraphicFramePr>
        <p:xfrm>
          <a:off x="421010" y="1132685"/>
          <a:ext cx="11136202" cy="565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196"/>
                <a:gridCol w="2143432"/>
                <a:gridCol w="30855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проведения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Старт Всероссийского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грантового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конкурса «Молоды душой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 июня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8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Стажировка для руководителей региональных центров «серебряного» волонтерства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15-30 июня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согласование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Подготовка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полугодового, годового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отчета по работе региональных центров «серебряного» волонтерства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Июнь,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декабрь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СоцЗавод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– онлайн-марафон по социальному проектированию для старших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01-31 июля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91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Форум «серебряных» волонтеров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России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1-4 октября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Ростов-на-Дону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5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Запуск акции «Торопыжкам с любовью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1-4 октября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174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Старт акции «Почта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ДоброСеребро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10-31 декабря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 регионах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Встреча «серебряных» волонтеров России в рамках закрытого клуба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ежемесячно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онлайн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09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467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86264"/>
            <a:ext cx="4578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Перечень мероприятий </a:t>
            </a:r>
          </a:p>
          <a:p>
            <a:r>
              <a:rPr lang="ru-RU" sz="2400" dirty="0">
                <a:solidFill>
                  <a:schemeClr val="bg1"/>
                </a:solidFill>
              </a:rPr>
              <a:t>ФП «Молоды душой» на 2022 год</a:t>
            </a:r>
            <a:endParaRPr lang="ru-RU" sz="2400" dirty="0"/>
          </a:p>
          <a:p>
            <a:r>
              <a:rPr lang="ru-RU" sz="2400" dirty="0" smtClean="0">
                <a:solidFill>
                  <a:schemeClr val="bg1"/>
                </a:solidFill>
              </a:rPr>
              <a:t>д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62" y="1043419"/>
            <a:ext cx="12113343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Требования к презентации деятельности «серебряных» волонтеров</a:t>
            </a:r>
          </a:p>
          <a:p>
            <a:endParaRPr lang="ru-RU" dirty="0"/>
          </a:p>
          <a:p>
            <a:r>
              <a:rPr lang="ru-RU" dirty="0"/>
              <a:t>1.Презентация должна содержать:</a:t>
            </a:r>
          </a:p>
          <a:p>
            <a:r>
              <a:rPr lang="ru-RU" dirty="0"/>
              <a:t>•	Название «серебряного» добровольческого объединения, действующего на базе учреждения или организации социального обслуживания (при наличии объединения);</a:t>
            </a:r>
          </a:p>
          <a:p>
            <a:r>
              <a:rPr lang="ru-RU" dirty="0"/>
              <a:t>•	Качественное фото «серебряных» волонтеров, входящих в состав объединения или действующих без объединения на базе учреждения или организации социального обслуживания;</a:t>
            </a:r>
          </a:p>
          <a:p>
            <a:r>
              <a:rPr lang="ru-RU" dirty="0"/>
              <a:t>•	Описание, целевую аудиторию, результаты основных мероприятий, акций, социальных проектов, проведенных с участием «серебряных» добровольцев за 2021-2022 гг., с приложением качественных фотографий;</a:t>
            </a:r>
          </a:p>
          <a:p>
            <a:r>
              <a:rPr lang="ru-RU" dirty="0"/>
              <a:t>•	Возможно, приложение видео-ролика о деятельности «серебряных» волонтеров;</a:t>
            </a:r>
          </a:p>
          <a:p>
            <a:r>
              <a:rPr lang="ru-RU" dirty="0"/>
              <a:t>•	Контактную информацию актива «серебряных» волонтеров и   специалиста, ответственного за добровольческую деятельность в учреждении или организации социального обслуживания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2.Время презентации:7-10 минут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3.Презентация должна сопровождаться текстом ведущего: специалиста, ответственного за добровольческую деятельность или «серебряного» волонтера.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1" y="-17627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6" t="-2037" b="8016"/>
          <a:stretch/>
        </p:blipFill>
        <p:spPr>
          <a:xfrm rot="5400000">
            <a:off x="8648325" y="2286430"/>
            <a:ext cx="3146049" cy="2826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660" y="3367434"/>
            <a:ext cx="42098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</a:rPr>
              <a:t>Нерадовская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Галина Владимировна</a:t>
            </a:r>
          </a:p>
          <a:p>
            <a:pPr algn="r"/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Тел. (8212)30-13-50 (доб. 224)</a:t>
            </a:r>
          </a:p>
          <a:p>
            <a:pPr algn="r"/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Электронная почта:</a:t>
            </a:r>
          </a:p>
          <a:p>
            <a:pPr algn="r"/>
            <a:r>
              <a:rPr lang="en-US" sz="2000" dirty="0" smtClean="0">
                <a:hlinkClick r:id="rId4"/>
              </a:rPr>
              <a:t>g.neradovskaya@socialkomi.ru</a:t>
            </a:r>
            <a:endParaRPr lang="ru-RU" sz="2000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1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442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3802" y="200605"/>
            <a:ext cx="1298513" cy="1068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128" y="240357"/>
            <a:ext cx="1048079" cy="959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320" y="196711"/>
            <a:ext cx="648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Нормативное обеспечение деятельности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3892147"/>
              </p:ext>
            </p:extLst>
          </p:nvPr>
        </p:nvGraphicFramePr>
        <p:xfrm>
          <a:off x="259064" y="1862254"/>
          <a:ext cx="11402831" cy="2732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03998917"/>
              </p:ext>
            </p:extLst>
          </p:nvPr>
        </p:nvGraphicFramePr>
        <p:xfrm>
          <a:off x="345687" y="4404732"/>
          <a:ext cx="11316207" cy="1733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92302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442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1811955"/>
            <a:ext cx="5534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1" y="2841490"/>
            <a:ext cx="2427880" cy="323717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388" y="1925453"/>
            <a:ext cx="113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Региональный центр «серебряного» волонтерства «Молоды душой»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4939" y="2608619"/>
            <a:ext cx="81481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ействует на базе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Государственного бюджетного учреждения Республики Коми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«Региональный центр развития социальных технологий»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декабря 2020 года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2020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году 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 итогам участия 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конкурсе «Молоды душой»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                      получено финансирование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формирование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развитие                            Центра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«серебряного»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волонтерства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в Республике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Коми 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13802" y="200605"/>
            <a:ext cx="1298513" cy="1068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128" y="240357"/>
            <a:ext cx="1048079" cy="959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31730"/>
            <a:ext cx="67060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</a:rPr>
              <a:t>Региональный  центр «Молоды душой»</a:t>
            </a:r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442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1811955"/>
            <a:ext cx="5534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0091" y="2009431"/>
            <a:ext cx="748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Миссия Ассоциации волонтерских центров– создание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инфраструктуры развития добровольчества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3487" y="140644"/>
            <a:ext cx="1298513" cy="1068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54" y="195387"/>
            <a:ext cx="1048079" cy="9591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516" y="209352"/>
            <a:ext cx="5181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«Серебряное» </a:t>
            </a:r>
            <a:r>
              <a:rPr lang="ru-RU" sz="3200" dirty="0" err="1" smtClean="0">
                <a:solidFill>
                  <a:schemeClr val="bg1"/>
                </a:solidFill>
              </a:rPr>
              <a:t>волонтерство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587" y="3957403"/>
            <a:ext cx="76045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Миссия программы «Молоды душой» - вовлечение лиц </a:t>
            </a:r>
          </a:p>
          <a:p>
            <a:pPr algn="just"/>
            <a:r>
              <a:rPr lang="ru-RU" sz="2400" smtClean="0">
                <a:solidFill>
                  <a:schemeClr val="accent5">
                    <a:lumMod val="50000"/>
                  </a:schemeClr>
                </a:solidFill>
              </a:rPr>
              <a:t>старшего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возраста в волонтерскую деятельность,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раскрытие потенциала, самореализация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и улучшение качества жизни как самих «серебряных»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волонтеров, так и общества в целом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Рабочий стол\грант\фото\f5f4af951eab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1316" y="3873996"/>
            <a:ext cx="3689887" cy="2458387"/>
          </a:xfrm>
          <a:prstGeom prst="rect">
            <a:avLst/>
          </a:prstGeom>
          <a:noFill/>
        </p:spPr>
      </p:pic>
      <p:pic>
        <p:nvPicPr>
          <p:cNvPr id="1028" name="Picture 4" descr="D:\Рабочий стол\грант\фото\yyldhRH-kl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872" y="1254010"/>
            <a:ext cx="4097311" cy="2299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02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442"/>
          <a:stretch/>
        </p:blipFill>
        <p:spPr>
          <a:xfrm>
            <a:off x="16377" y="0"/>
            <a:ext cx="121983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1811955"/>
            <a:ext cx="5534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3487" y="140644"/>
            <a:ext cx="1298513" cy="1068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54" y="195387"/>
            <a:ext cx="1048079" cy="9591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1632" y="1731019"/>
            <a:ext cx="765051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Учет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«серебряных»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волонтеров, сотрудничающих                                        с организациями социального обслуживания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Подготовка и обучение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«серебряных» волонтеров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 различным направлениям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Сопровождение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поддержка эффективных практик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«серебряных»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волонтеров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Информирование о конкурсах социальных проектов  в регионе и на федеральном уровне с целью получения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грантовой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поддержки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Поощрение и повышение статуса «серебряных»                        волонтеров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5387"/>
            <a:ext cx="57637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Ключевые направления центра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«Молоды душой»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Загрузки\l3MWKq1kjj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49285"/>
            <a:ext cx="3700769" cy="284813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35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442"/>
          <a:stretch/>
        </p:blipFill>
        <p:spPr>
          <a:xfrm>
            <a:off x="-6350" y="0"/>
            <a:ext cx="1219835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261" y="1445397"/>
            <a:ext cx="848393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Количество «серебряных» волонтеров, оказывающих помощь учреждениям социального обслуживания на постоянной основе,  –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442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человека;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 «серебряными» добровольцами сотрудничают 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36 организаций социального обслуживания: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ГБУ РК «ЦСЗН»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- 21 учреждение;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Стационарные учреждения (интернаты)-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7 учреждений;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АНО-ТЦСОН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– 6 организаций;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ГБУ РК «СРЦН города Сыктывкара»;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ГБУ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РК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ЦСПСиД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города Сыктывкара»;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79" y="107665"/>
            <a:ext cx="6378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Учет «серебряных» волонтеров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638" y="0"/>
            <a:ext cx="4048267" cy="44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2069" cy="68224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584" y="1349488"/>
            <a:ext cx="5734859" cy="5107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473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1590" lvl="0" indent="18034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Обучение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проходило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в режиме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online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- объемом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15 академических </a:t>
            </a:r>
          </a:p>
          <a:p>
            <a:pPr marL="21590" lvl="0" indent="18034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часов  по темам:</a:t>
            </a:r>
          </a:p>
          <a:p>
            <a:pPr marL="21590" lvl="0" indent="180340" algn="just"/>
            <a:endParaRPr lang="ru-RU" sz="105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734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«Привлечение и обучение «серебряных» волонтеров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307340" lvl="0" indent="-285750">
              <a:buFont typeface="Arial" panose="020B0604020202020204" pitchFamily="34" charset="0"/>
              <a:buChar char="•"/>
            </a:pPr>
            <a:endParaRPr lang="ru-RU" sz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0734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«Место волонтеров «серебряного» возраста в системе долговременного ухода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marL="307340" lvl="0" indent="-285750">
              <a:buFont typeface="Arial" panose="020B0604020202020204" pitchFamily="34" charset="0"/>
              <a:buChar char="•"/>
            </a:pPr>
            <a:endParaRPr lang="ru-RU" sz="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0734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«Как организовать волонтерскую «серебряную» команду для помощи на дому 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pPr marL="21590" lvl="0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нуля»</a:t>
            </a:r>
          </a:p>
          <a:p>
            <a:pPr marL="307340" lvl="0" indent="-285750">
              <a:buFont typeface="Arial" panose="020B0604020202020204" pitchFamily="34" charset="0"/>
              <a:buChar char="•"/>
            </a:pPr>
            <a:endParaRPr lang="ru-RU" sz="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0734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Клуб волонтеров как площадка взаимодействия «серебряных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  </a:t>
            </a:r>
          </a:p>
          <a:p>
            <a:pPr marL="21590" lvl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волонтеров»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«Взаимопомощь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поддержка» для «серебряных»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волонтеров»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«Развитие коммуникативных навыков «серебряных» волонтеров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Фандрайзинг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силами «серебряных» волонтеров»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40273" y="5791290"/>
            <a:ext cx="73266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Вебинары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 провели: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-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спикеры АНО «Союз волонтерских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организаций 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движений» г.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Москвы;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- сотрудники ГБУ РК «Региональный центр развития социальных технологий»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ru-RU" sz="1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47" y="31396"/>
            <a:ext cx="1609573" cy="1248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5947" y="1541403"/>
            <a:ext cx="3552794" cy="242624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85" y="4204267"/>
            <a:ext cx="3632888" cy="245607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001" y="233369"/>
            <a:ext cx="510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Обучение «серебряных» волонтеров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11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9" y="0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47" y="31396"/>
            <a:ext cx="1609573" cy="1248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001" y="233369"/>
            <a:ext cx="750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Лучшие практики с участием «серебряных» волонтеров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899" y="1601842"/>
            <a:ext cx="4627265" cy="16094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7617" y="1534851"/>
            <a:ext cx="1889924" cy="1615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1899" y="3383016"/>
            <a:ext cx="3651821" cy="1633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7617" y="3443873"/>
            <a:ext cx="1889924" cy="1609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44097" y="4038845"/>
            <a:ext cx="1443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1 социальный</a:t>
            </a:r>
          </a:p>
          <a:p>
            <a:pPr algn="ctr"/>
            <a:r>
              <a:rPr lang="ru-RU" sz="1600" b="1" dirty="0" smtClean="0"/>
              <a:t> проект</a:t>
            </a:r>
            <a:endParaRPr lang="ru-RU" sz="1600" b="1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218771" y="2229885"/>
            <a:ext cx="13678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18771" y="4248615"/>
            <a:ext cx="14608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898" y="5148168"/>
            <a:ext cx="3651821" cy="1633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9902" y="5255146"/>
            <a:ext cx="1810669" cy="15016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93342" y="558683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2 социальных</a:t>
            </a:r>
          </a:p>
          <a:p>
            <a:pPr algn="ctr"/>
            <a:r>
              <a:rPr lang="ru-RU" sz="1600" b="1" dirty="0" smtClean="0"/>
              <a:t>проекта</a:t>
            </a:r>
            <a:endParaRPr lang="ru-RU" sz="16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339064" y="5898424"/>
            <a:ext cx="1503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4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28" y="-116815"/>
            <a:ext cx="12202069" cy="68224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001" y="1186466"/>
            <a:ext cx="8464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lvl="0" indent="180340" algn="just"/>
            <a:endParaRPr lang="ru-RU" sz="1400" b="1" kern="50" dirty="0" smtClean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r>
              <a:rPr lang="ru-RU" b="1" kern="50" dirty="0" smtClean="0">
                <a:solidFill>
                  <a:prstClr val="white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Март 2021 года</a:t>
            </a:r>
          </a:p>
          <a:p>
            <a:pPr marL="21590" lvl="0" indent="180340" algn="just"/>
            <a:endParaRPr lang="ru-RU" sz="1400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1590" lvl="0" indent="180340" algn="just"/>
            <a:endParaRPr lang="ru-RU" sz="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44" y="2330063"/>
            <a:ext cx="1609573" cy="1248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9073" y="-50698840"/>
            <a:ext cx="5883694" cy="51079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7130" y="-50719237"/>
            <a:ext cx="588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«СЕРЕБРЯНЫЕ ВОЛОНТНРЫ» , </a:t>
            </a:r>
            <a:r>
              <a:rPr lang="ru-RU" b="1" kern="50" dirty="0" err="1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Койгородский</a:t>
            </a:r>
            <a:r>
              <a:rPr lang="ru-RU" b="1" kern="50" dirty="0" smtClean="0">
                <a:solidFill>
                  <a:prstClr val="whit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район район</a:t>
            </a:r>
            <a:endParaRPr lang="ru-RU" b="1" kern="50" dirty="0">
              <a:solidFill>
                <a:prstClr val="white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17541" y="86264"/>
            <a:ext cx="1048603" cy="957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93439" y="31396"/>
            <a:ext cx="1298561" cy="1066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010" y="281972"/>
            <a:ext cx="750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Лучшие практики с участием «серебряных» волонтеров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5617" y="2130759"/>
            <a:ext cx="1889924" cy="1609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65022" y="2360677"/>
            <a:ext cx="1491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6 учреждений</a:t>
            </a:r>
          </a:p>
          <a:p>
            <a:pPr algn="ctr"/>
            <a:r>
              <a:rPr lang="ru-RU" sz="1600" b="1" dirty="0" smtClean="0"/>
              <a:t> социального</a:t>
            </a:r>
          </a:p>
          <a:p>
            <a:pPr algn="ctr"/>
            <a:r>
              <a:rPr lang="ru-RU" sz="1600" b="1" dirty="0" smtClean="0"/>
              <a:t>обслуживания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2690" y="2195451"/>
            <a:ext cx="1775614" cy="1517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1973" y="2478800"/>
            <a:ext cx="154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21 учреждение</a:t>
            </a:r>
          </a:p>
          <a:p>
            <a:r>
              <a:rPr lang="ru-RU" sz="1600" b="1" dirty="0"/>
              <a:t>с</a:t>
            </a:r>
            <a:r>
              <a:rPr lang="ru-RU" sz="1600" b="1" dirty="0" smtClean="0"/>
              <a:t>оциального </a:t>
            </a:r>
          </a:p>
          <a:p>
            <a:r>
              <a:rPr lang="ru-RU" sz="1600" b="1" dirty="0" smtClean="0"/>
              <a:t>обслуживания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0993" y="1648131"/>
            <a:ext cx="3790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Акция «Красная гвоздика»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7234" y="1371835"/>
            <a:ext cx="432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Акция «Торопыжкам с любовью»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8205" y="3659186"/>
            <a:ext cx="2539980" cy="34452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19" y="3881583"/>
            <a:ext cx="3548485" cy="266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4388</TotalTime>
  <Words>1445</Words>
  <Application>Microsoft Office PowerPoint</Application>
  <PresentationFormat>Широкоэкранный</PresentationFormat>
  <Paragraphs>278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Заведующая ОПВ</cp:lastModifiedBy>
  <cp:revision>327</cp:revision>
  <dcterms:created xsi:type="dcterms:W3CDTF">2020-07-07T12:53:39Z</dcterms:created>
  <dcterms:modified xsi:type="dcterms:W3CDTF">2022-02-25T08:56:34Z</dcterms:modified>
</cp:coreProperties>
</file>