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media/image3.jpg" ContentType="image/jpg"/>
  <Override PartName="/ppt/media/image4.jpg" ContentType="image/jpg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311" r:id="rId5"/>
    <p:sldId id="284" r:id="rId6"/>
    <p:sldId id="285" r:id="rId7"/>
    <p:sldId id="286" r:id="rId8"/>
    <p:sldId id="287" r:id="rId9"/>
    <p:sldId id="289" r:id="rId10"/>
    <p:sldId id="288" r:id="rId11"/>
    <p:sldId id="290" r:id="rId12"/>
    <p:sldId id="291" r:id="rId13"/>
    <p:sldId id="292" r:id="rId14"/>
    <p:sldId id="293" r:id="rId15"/>
    <p:sldId id="294" r:id="rId16"/>
    <p:sldId id="312" r:id="rId17"/>
    <p:sldId id="313" r:id="rId18"/>
    <p:sldId id="314" r:id="rId19"/>
    <p:sldId id="315" r:id="rId20"/>
    <p:sldId id="316" r:id="rId21"/>
    <p:sldId id="295" r:id="rId22"/>
    <p:sldId id="317" r:id="rId23"/>
    <p:sldId id="297" r:id="rId24"/>
    <p:sldId id="318" r:id="rId25"/>
    <p:sldId id="319" r:id="rId26"/>
    <p:sldId id="307" r:id="rId27"/>
    <p:sldId id="310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9" r:id="rId36"/>
    <p:sldId id="308" r:id="rId3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2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4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9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5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1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8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7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5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E375-21FD-4587-A41D-E51C4EC17580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246E-9CE8-4F49-8345-5DF5BF29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12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b="462"/>
          <a:stretch/>
        </p:blipFill>
        <p:spPr>
          <a:xfrm>
            <a:off x="3420" y="0"/>
            <a:ext cx="1218858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89479" y="1769341"/>
            <a:ext cx="9144000" cy="137334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833A8"/>
                </a:solidFill>
                <a:latin typeface="Arial Black" panose="020B0A04020102020204" pitchFamily="34" charset="0"/>
              </a:rPr>
              <a:t>Кризисное консультирование</a:t>
            </a:r>
            <a:endParaRPr lang="ru-RU" sz="4000" b="1" dirty="0">
              <a:solidFill>
                <a:srgbClr val="1833A8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03581" y="5838092"/>
            <a:ext cx="3588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 Елена Васильевна,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ГБУ РК «РЦСТ»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0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33047" y="877934"/>
            <a:ext cx="111398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включать в себя:</a:t>
            </a:r>
          </a:p>
          <a:p>
            <a:pPr marL="274320" marR="654685" algn="just">
              <a:spcBef>
                <a:spcPts val="5"/>
              </a:spcBef>
            </a:pP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отрицание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как естественный защитный механизм,  позволяющий поддерживать иллюзию о том, что мир остается  неизменным. Отрицается не факт потери, а её постоянство  (необратимость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агрессия, которая выражается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форме негодования,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враждебности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отношению к себе и окружающим. На этой  стадии присутствуют реакции клинического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 - период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наибольших страданий и острой душевной  боли, поиск смысла происшедшего. Типична идеализация образа  умершего, приписывание ему необычайных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достоинств;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охлаждение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 с окружающими, раздражительность,  желание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уединиться;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тревога - переживаемое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 беспомощности ведет к  ощущению потери контроля за собственной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жизнью.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5432" y="138326"/>
            <a:ext cx="493035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острого горя</a:t>
            </a:r>
          </a:p>
        </p:txBody>
      </p:sp>
    </p:spTree>
    <p:extLst>
      <p:ext uri="{BB962C8B-B14F-4D97-AF65-F5344CB8AC3E}">
        <p14:creationId xmlns:p14="http://schemas.microsoft.com/office/powerpoint/2010/main" val="38262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6670" y="974649"/>
            <a:ext cx="111398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жизнь постепенно входит в свою колею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восстанавливаются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сон, аппетит, профессиональная  деятельность, мысли об умершем перестают быть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доминирующими;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происходит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приступообразно, приступы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горя  сначала частые, а потом практически сходят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поводом для приступов горя могут быть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какие-либо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значимые даты или события повседневной жизни, где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умершего ощущается особенно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резко;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горюющий часто сверяет свои поступки 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нравственными нормами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умершего, с его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ожиданиями.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0063" y="103157"/>
            <a:ext cx="792853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остаточных толчков и  реорганизации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7700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62808" y="1721032"/>
            <a:ext cx="8405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Смысл и задача горя на этой стадии состоит  в том, чтобы образ умершего занял свое  особое место в памяти горюющего, в его  семейной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истории.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1500" y="131139"/>
            <a:ext cx="4648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</a:t>
            </a: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завершения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2014" y="2921361"/>
            <a:ext cx="3755203" cy="3022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4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23900" y="1421985"/>
            <a:ext cx="1074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«Патологическое»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искажение естественного течения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основных препятствий в нормальном  течении горя является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неосознанное стремление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избежать сильного страдания и  уклониться от сильных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этих случаях происходит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застревание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на  одной из стадий и возможно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появление болезненных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горя.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проявляться в 2 формах: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отсрочка реакции;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искаженные реакции.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198" y="187794"/>
            <a:ext cx="412253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«Патологическое» </a:t>
            </a:r>
            <a:r>
              <a:rPr lang="ru-RU" sz="23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горевание</a:t>
            </a: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93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8221" y="1035123"/>
            <a:ext cx="113244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Отсроченные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реакции - человек может не обнаружить своего горя в  течение значительного времени (неделя и  больше), если на момент утраты перед ним стояли какие-то очень важные задачи или же  все его внимание было сосредоточено на поддержке других.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Проявление искаженной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реакции: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активность без чувства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появление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горюющего симптомов последнего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 умершего;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психосоматические заболевания;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изоляция;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враждебность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 определенных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лиц;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эмоциональные реакции: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вина, обида, агрессия,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тревога;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 социальной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ажитированная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 с суицидальным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риском.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198" y="187794"/>
            <a:ext cx="319266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Отсроченные реакции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1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20937" y="173477"/>
            <a:ext cx="5220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Виды патологического горя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18137" y="1973723"/>
            <a:ext cx="90853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«вечное горе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патологическая идентификация 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умершим;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98805" y="26047"/>
            <a:ext cx="80958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При консультировании нужно обращать внимание на следующие </a:t>
            </a: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ключевые моменты</a:t>
            </a: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5703" y="1379921"/>
            <a:ext cx="106005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слушайте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принимая, а не осуждая;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сделайте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так, чтобы человеку стало ясно, что у вас есть искреннее желание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ему помочь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выразить свое горе;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чувства и страхи человека серьезно;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будьте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готовы, что некоторые люди будут злиться на вас;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для того, чтобы появилось доверие: пока его нет, клиент не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способен делиться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вами своими переживаниями;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надежду, подбодрите клиента тем, что, несмотря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болезненность испытания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люди все же оправляются от горя;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уместную дистанцию, не позволяйте себе запутаться 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чужих позициях и конфликтах ценностей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настолько, чтобы стало невозможным сохранять позицию помогающего.</a:t>
            </a:r>
          </a:p>
        </p:txBody>
      </p:sp>
    </p:spTree>
    <p:extLst>
      <p:ext uri="{BB962C8B-B14F-4D97-AF65-F5344CB8AC3E}">
        <p14:creationId xmlns:p14="http://schemas.microsoft.com/office/powerpoint/2010/main" val="14625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5703" y="1186490"/>
            <a:ext cx="106005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Еще одна цель консультации и терапии – это позволить пережившему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утрату выразить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целый ряд чувств, мыслей и действий.</a:t>
            </a: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будьте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реалистичны: желание устранить боль немедленно – неуместно;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побуждайте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разговору об умершем и выражению чувств;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удивляйтесь, что человек повторяет историю о смерти; повторение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проговаривание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естественный способ справиться с горем;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человеку информацию о том, что «нормально» в состоянии горя,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 соматические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симптомы, нарушение сна, плохой аппетит и т. д.;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позвольте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ему найти подходящую «передышку» от горя, не давая в то же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избегать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«работы горя».</a:t>
            </a:r>
          </a:p>
        </p:txBody>
      </p:sp>
    </p:spTree>
    <p:extLst>
      <p:ext uri="{BB962C8B-B14F-4D97-AF65-F5344CB8AC3E}">
        <p14:creationId xmlns:p14="http://schemas.microsoft.com/office/powerpoint/2010/main" val="38819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5703" y="1072191"/>
            <a:ext cx="106005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реакция утраты подавляется, полезно, кроме всего перечисленного выше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изучить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причины, почему человек избегает горя. Если реакция утраты искажена,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оказаться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ценным следующее: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побуждайте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выражение и осознание чувств;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 проблемами, созданными отношением сильной зависимости;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внимание на двойственные отношения между умершим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горюющим человеком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ищите, в чем их истоки;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 вины необоснованно, помогите человеку избавиться от него;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 вины обоснованно, подумайте о том, как человек может с этим жить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может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 он как-то искупить свою вину;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попытайтесь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найти незаконченные дела между умершим и горюющим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проработайте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5703" y="1072191"/>
            <a:ext cx="1060059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горе приобретает хронический оттенок, то следует установить: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почему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 не может отказаться от этой фиксации;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отпечаток смерть отбрасывает на отношение человека к себе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фоне утраты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 какая-то вторичная выгода от того, что человек держится за горе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например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он обнаружил, что о нем стали заботиться, его «замечают», а этого ему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ранее не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хватало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Важно признать, что консультации являются только частью процесса «работы горя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», что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большая ее часть совершается в естественных взаимоотношениях с окружающими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Важно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мешать этому процессу.</a:t>
            </a:r>
          </a:p>
        </p:txBody>
      </p:sp>
    </p:spTree>
    <p:extLst>
      <p:ext uri="{BB962C8B-B14F-4D97-AF65-F5344CB8AC3E}">
        <p14:creationId xmlns:p14="http://schemas.microsoft.com/office/powerpoint/2010/main" val="389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89363" y="1380293"/>
            <a:ext cx="92132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естественный процесс,  сопровождающий любую утрату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потерю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смерть близкого человека или  расставание на длительное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это реакция на утрату значимого объекта, части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идентичности или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будущего.</a:t>
            </a: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утрату значимого объекта - психический процесс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развивающийся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своим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законам.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58771" y="122974"/>
            <a:ext cx="2380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Горе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6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9022" y="4536830"/>
            <a:ext cx="3053315" cy="1808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08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546" y="869967"/>
            <a:ext cx="123883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Проблемы, разрешаемые в процессе консультирования, индивидуальны.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Некоторые люди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 не понимают, что с ними происходит; в этом случае даже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простые объяснения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психологии горя могут помочь уменьшить страх и напряжение.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 может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отрицать переживание горя, поскольку считает, что это показывает его слабость.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Клиенты, обратившиеся за помощью в период острой стадии, требуют от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психолога спасения. Парадокс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в том, что в этот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психолог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помогать в переживании боли, необходимом для заживления травмы,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не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избегать и не отрицать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ее – консультант может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оказаться мишенью для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выражения агрессии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 стороны клиента.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сессий можно заранее установить только тогда, когда речь идет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 решении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конкретной проблемы (например, вновь выйти на работу или начать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навешать могилу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умершего), а в большинстве случаев консультирование продолжается до тех пор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пока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 нуждается в таком «сопровождении». </a:t>
            </a:r>
          </a:p>
        </p:txBody>
      </p:sp>
    </p:spTree>
    <p:extLst>
      <p:ext uri="{BB962C8B-B14F-4D97-AF65-F5344CB8AC3E}">
        <p14:creationId xmlns:p14="http://schemas.microsoft.com/office/powerpoint/2010/main" val="3905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20937" y="173477"/>
            <a:ext cx="65307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Помощь на первых стадиях  </a:t>
            </a:r>
            <a:r>
              <a:rPr lang="ru-RU" sz="23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горевания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8137" y="1973723"/>
            <a:ext cx="9700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человеку возможность выразить свои эмоции,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выговориться;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информационно-психологическую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снять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табу с разговоров 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смерти;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поддерживать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тактильный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ритуалы.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4355" y="1300791"/>
            <a:ext cx="103221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Ранние сессии обычно фокусируются на переживаниях острой боли от потери,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утраты контроля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 своей жизнью, отсутствии смысла.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необходимую эмоциональную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поддержку, помогает выражать чувства, прежде всего – боль.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основного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метода используется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безоценочное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слушание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Поддерживается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стремление горюющего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раз снова говорить о своей утрате, окружающим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 придерживаться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подобной установки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Консультант может давать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режиме сна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питания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других деталях жизни, направить к врачу для медицинского обследования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лечения.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20937" y="173477"/>
            <a:ext cx="65307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Этапы терапии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5703" y="1379921"/>
            <a:ext cx="106005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Диагностическое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интервью: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саму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утраты, перенесенные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ранее;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 интроекции, патологическая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идентификация.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Работа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внутренними конфликтами и чувством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вины.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Побуждение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разговору об утрате. Выражение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Активация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внутренних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ресурсов.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Принятие утраты - необходимы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заключительные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шаги, ритуалы, задача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почтить память умершего человека. </a:t>
            </a: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Построение перспективы - отделиться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травмы и воссоединиться с семьей, друзьями и обществом.</a:t>
            </a:r>
          </a:p>
        </p:txBody>
      </p:sp>
    </p:spTree>
    <p:extLst>
      <p:ext uri="{BB962C8B-B14F-4D97-AF65-F5344CB8AC3E}">
        <p14:creationId xmlns:p14="http://schemas.microsoft.com/office/powerpoint/2010/main" val="27763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4356" y="1300791"/>
            <a:ext cx="94605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середине сессий консультант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сталкивается с феноменом «всплывания»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 клиента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интенсивных переживаний, возвращения острой боли и других тяжелых чувств.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консультирования изменяются. Ключевыми становятся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идентичности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изменения ролей, необходимость воссоздания после утраты своего 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присоединиться к поддерживающей группе, где встретит таких же людей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потерявших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близкого человека. Для переживающего горе в этот период важна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физическая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38032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65739" y="949099"/>
            <a:ext cx="102049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Задачей завершающих сессий является помощь в возвращении к обычной жизни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воссоздании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жизненных смыслов. Пережитое интегрируется и претворяется 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мотивацию 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энергию для жизненных решений. Консультант помогает намечать цели, строить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планы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он с клиентом обсуждает достигнутое в совместной работе.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клиенту необходимо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помочь освоить новые поведенческие навыки или восстановить старые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например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знакомиться и поддерживать знакомства, изменить образ жизни.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Важно осмыслить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 все это делается не для того, чтобы «заменить» утраченное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восстановление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означает забвения. На самом деле, «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горя» вряд ли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быть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когда-нибудь полностью завершена.</a:t>
            </a:r>
          </a:p>
        </p:txBody>
      </p:sp>
    </p:spTree>
    <p:extLst>
      <p:ext uri="{BB962C8B-B14F-4D97-AF65-F5344CB8AC3E}">
        <p14:creationId xmlns:p14="http://schemas.microsoft.com/office/powerpoint/2010/main" val="872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2562" y="856357"/>
            <a:ext cx="116146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терпение - на формирование этой способности повлияла жизнь в гарнизонах, ожидание отпуска, пенсии мужа, его возвращения из командировок и т.д.;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жертвенность - живут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интересами мужа, пренебрегая собственными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потребностями;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оптимизм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(надежда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- верят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то, что "настоящая жизнь" впереди, что все будет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хорошо;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вежливость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(закрытость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- жизнь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небольших по количеству жителей военных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городках, работа совместно с мужем в военизированных структурах,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воспитала сдержанность в проявлении чувств и недоверие к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окружающим;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верность - эта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способность очень значима для участниц, во многом, как и жертвенность, определяет смысл 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клиенты готовы сконцентрироваться почти исключительно на проблемах «здесь и сейчас», касающихся брака, семьи и разнообразных актуальных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событий.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4060" y="188744"/>
            <a:ext cx="785073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Обобщенный психологический портрет клиентов:</a:t>
            </a:r>
          </a:p>
        </p:txBody>
      </p:sp>
    </p:spTree>
    <p:extLst>
      <p:ext uri="{BB962C8B-B14F-4D97-AF65-F5344CB8AC3E}">
        <p14:creationId xmlns:p14="http://schemas.microsoft.com/office/powerpoint/2010/main" val="16265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3178" y="1116152"/>
            <a:ext cx="102313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торопить эмоции на стадии шока;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стараться разговорить горюющего на стадии шока;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утешать, помогать в избегании и отрицании боли, притуплять остроту переживаний;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усугублять чувство вины;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заставлять прекращать бессмысленные поиски на стадии поиска;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торопить работу горя («Уже прошло много времени, ты не успокоилась?»);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поддерживать мнение «Об умершем плохо не говорят»;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прибегать к выражениям «На все воля божья», «Ты должен быть сильным» и т.д.;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устраивать жизнь горюющего, обустраивает новую жизнь малыми шагами сам. 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60433" y="188744"/>
            <a:ext cx="345799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Не нужно делать: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20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04614" y="164685"/>
            <a:ext cx="50976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Реакции горя у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7730" y="1536174"/>
            <a:ext cx="98972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Переживания детей отличаются от  переживаний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взрослых.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Дети проходят через те же стадии, но период  острого горя у них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короче.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период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ребенку необходимо  чувствовать себя нужным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любимым.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Сокрытие факта смерти близкого для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человека может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привести к патологическим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20937" y="0"/>
            <a:ext cx="65307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 переживание горя ребенком  влияют следующие факторы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83914" y="1949412"/>
            <a:ext cx="9897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черты;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надежность домашнего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окружения;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обстоятельства смерти близкого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взрослых обеспечить поддержку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утешение.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02332" y="1327539"/>
            <a:ext cx="92132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 горя - это нормальная  реакция человека на любую значимую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потерю.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называется  работой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горя.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горя - это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огромный	душевный  труд по переработке трагических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событий.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Профессиональная задача психолога заключается в том,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чтобы помочь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клиенту по-настоящему пережить утрату, совершить работу горя, а не в том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чтобы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притупить остроту душевных переживаний. </a:t>
            </a: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8671" y="0"/>
            <a:ext cx="38137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ctr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Реакция горя</a:t>
            </a:r>
          </a:p>
          <a:p>
            <a:pPr marL="274320" marR="654685" indent="449580" algn="ctr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Работа горя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39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55144" y="140677"/>
            <a:ext cx="65307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Представления о смерти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5123" y="1070181"/>
            <a:ext cx="110343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2х-3х лет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дети чувствуют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 им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чего-то недостаёт;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3х лет представление о смерти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частичное;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5-10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лет - смерть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видится обратимой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временной, собственная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смерть 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маловероятной;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подростки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реагируют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противоречиво, чаще встречается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дольше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длится отрицание;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окончанию подросткового возраста дети уже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разделяют концепцию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взрослых о смерти,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смертность  становится для них очевидной, однако подростки в большей  степени, чем взрослые, склонны верить в бессмертие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души.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5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60452" y="167054"/>
            <a:ext cx="65307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сказать ребенку о смерти  близкого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4335" y="1474626"/>
            <a:ext cx="99016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Сообщает РОДИТЕЛЬ!: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будьте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откровенны, но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чувствительны;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детей есть вопросы, то ответьте на них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честно;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будет беспокоить безопасность, ваша и их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собственная;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спросите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ребенка, хочет ли он и готов ли  присутствовать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похоронах;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боится присутствовать на похоронах, можно  создать для него свой ритуал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прощания с умершим близким;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 собирается присутствовать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похоронах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объясните, что он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увидит.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41718" y="140677"/>
            <a:ext cx="418565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Последствия утраты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5198" y="1659265"/>
            <a:ext cx="99016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 вины, заниженная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самооценка;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дефицит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любви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создается идеальный фантазийный образ значимого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стать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вечноскорбящим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если у него не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будет возможности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адекватно пережить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бессознательный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страх вновь быть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брошенным;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поиск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человека, который мог	бы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заменить утраченного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отца (мать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хорошей замещающей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фигуры;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важно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реагирует на утрату оставшийся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85579" y="160219"/>
            <a:ext cx="571552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Патологические реакции у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5198" y="1333950"/>
            <a:ext cx="99016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нурез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заикание, сонливость/бессонница, 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обкусывание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ногтей, анорексия,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галлюцинации;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неуправляемое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поведение;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острая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чувствительность к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разлуке;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проявлений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отсроченное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46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67993" y="0"/>
            <a:ext cx="64628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Благоприятные условия для детей,  переживающих горе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5198" y="2028626"/>
            <a:ext cx="99016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адекватной возрасту информации,  правдивых ответов 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горя вместе со всей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семьей;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теплые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добрые отношения 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оставшимся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живым родителем и уверенность в  нерушимости этих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12616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46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67993" y="0"/>
            <a:ext cx="646286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Трудности при разговоре с ребенком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5198" y="2028626"/>
            <a:ext cx="99016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маленькие дети не могут выразить чувства вербально;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дети чаще взрослых могут чувствовать вину за произошедшее;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стремятся избежать сильного страдания и уклониться от сильных эмоций.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46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67993" y="0"/>
            <a:ext cx="64628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понять, преодолевает ли ребенок горе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3945" y="2195680"/>
            <a:ext cx="9493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уменьшение или устранение симптомов;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потери, осознание и принятие чувств;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восстановление Я-концепции;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возвращение к нормальному состоянию.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58370" y="1720840"/>
            <a:ext cx="92132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скорби,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оплакивания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является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какой-то неадекватной реакцией, от которой надо уберечь человека, с</a:t>
            </a: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гуманистических позиций он приемлем и необходим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очень тяжелая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психическая нагрузка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заставляющая страдать.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Скорбь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нельзя приостанавливать, она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должна продолжаться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столько, сколько необходимо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Вайтхед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2002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8671" y="0"/>
            <a:ext cx="38137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ctr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Реакция горя</a:t>
            </a:r>
          </a:p>
          <a:p>
            <a:pPr marL="274320" marR="654685" indent="449580" algn="ctr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Работа горя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82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02332" y="1327539"/>
            <a:ext cx="92132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всегда идет по так  называемому «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нормативному» пути.</a:t>
            </a: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факторы, которые могут осложнить  течение этого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 разделять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так называемое:</a:t>
            </a: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«нормальное»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«патологическое»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горевание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8671" y="199872"/>
            <a:ext cx="42533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Процесс </a:t>
            </a:r>
            <a:r>
              <a:rPr lang="ru-RU" sz="23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горевания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86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1124" y="2259523"/>
            <a:ext cx="92132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естественного переживания горя  проходит определенные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стадии.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Каждая из стадий характеризуется своим  набором физических и психологических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симптомов.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0070" marR="654685" indent="-28575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5432" y="138326"/>
            <a:ext cx="493035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«Нормальное» </a:t>
            </a:r>
            <a:r>
              <a:rPr lang="ru-RU" sz="23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горевание</a:t>
            </a:r>
            <a:endParaRPr lang="ru-RU" sz="23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40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0932" y="992234"/>
            <a:ext cx="92132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Соматические нарушения: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нарушение сна,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аппетита;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дыхательные и мышечные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спазмы;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симптоматика болезни, от которой умер близкий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др.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 в эмоциональной сфере: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 вины (зачастую - доминирующее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опустошенность;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поглощённость образом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умершего;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идеализация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умершего;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брошенности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вызывающее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злость.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 в познавательной сфере: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памяти, внимания,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мышления.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5432" y="138326"/>
            <a:ext cx="493035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Общие симптомы горя</a:t>
            </a:r>
          </a:p>
        </p:txBody>
      </p:sp>
    </p:spTree>
    <p:extLst>
      <p:ext uri="{BB962C8B-B14F-4D97-AF65-F5344CB8AC3E}">
        <p14:creationId xmlns:p14="http://schemas.microsoft.com/office/powerpoint/2010/main" val="37992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0932" y="992234"/>
            <a:ext cx="92132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Стадия шока и оцепенения (от нескольких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секунд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 нескольких дней). Может закончиться острым  реактивным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Стадия страдания и дезорганизации – острое горе  (6-7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недель).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по переживанию горя становится  ведущей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деятельностью.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Стадия остаточных толчков и реорганизации (до  года). Утрата постепенно входит 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жизнь.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Стадия завершения (1-1,5 года после утраты). На  смену горю приходит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печаль.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5432" y="138326"/>
            <a:ext cx="493035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Стадии горя</a:t>
            </a:r>
          </a:p>
        </p:txBody>
      </p:sp>
    </p:spTree>
    <p:extLst>
      <p:ext uri="{BB962C8B-B14F-4D97-AF65-F5344CB8AC3E}">
        <p14:creationId xmlns:p14="http://schemas.microsoft.com/office/powerpoint/2010/main" val="22361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274477"/>
            <a:ext cx="111398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algn="just">
              <a:spcBef>
                <a:spcPts val="5"/>
              </a:spcBef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Рассматривается как защитное отрицание факта или значения  смерти, оберегающее человека от столкновения с утратой сразу  во всем объеме</a:t>
            </a: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восприятии, тоннельное зрение, пелена, ощущение нереальности происходящего;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восприятия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времени, время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восприятии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горюющего ускоряется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останавливается;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эмоциональной дистанции 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окружающими;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существенная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потеря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сил;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соматические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реакции: затрудненное дыхание, ком в горле,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мышечная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слабость, потеря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аппетита;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654685" indent="-342900" algn="just"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деперсонализация.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654685" algn="just">
              <a:spcBef>
                <a:spcPts val="5"/>
              </a:spcBef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5432" y="138326"/>
            <a:ext cx="493035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654685" indent="449580" algn="just">
              <a:spcBef>
                <a:spcPts val="5"/>
              </a:spcBef>
            </a:pPr>
            <a:r>
              <a:rPr lang="ru-RU" sz="23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Стадия шока</a:t>
            </a:r>
          </a:p>
        </p:txBody>
      </p:sp>
      <p:pic>
        <p:nvPicPr>
          <p:cNvPr id="5" name="object 5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8111" y="3516923"/>
            <a:ext cx="2424420" cy="324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2429</Words>
  <Application>Microsoft Office PowerPoint</Application>
  <PresentationFormat>Широкоэкранный</PresentationFormat>
  <Paragraphs>278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3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Кризисное консультирование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Суицидальное поведение несовершеннолетних</dc:title>
  <dc:creator>Taller Olga</dc:creator>
  <cp:lastModifiedBy>A. Kraevsky</cp:lastModifiedBy>
  <cp:revision>281</cp:revision>
  <cp:lastPrinted>2022-04-04T10:42:17Z</cp:lastPrinted>
  <dcterms:created xsi:type="dcterms:W3CDTF">2021-03-03T05:45:21Z</dcterms:created>
  <dcterms:modified xsi:type="dcterms:W3CDTF">2022-04-25T09:08:48Z</dcterms:modified>
</cp:coreProperties>
</file>