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9" r:id="rId3"/>
    <p:sldId id="275" r:id="rId4"/>
    <p:sldId id="269" r:id="rId5"/>
    <p:sldId id="276" r:id="rId6"/>
    <p:sldId id="272" r:id="rId7"/>
    <p:sldId id="273" r:id="rId8"/>
    <p:sldId id="274" r:id="rId9"/>
    <p:sldId id="281" r:id="rId10"/>
    <p:sldId id="280" r:id="rId11"/>
    <p:sldId id="288" r:id="rId12"/>
    <p:sldId id="283" r:id="rId13"/>
    <p:sldId id="284" r:id="rId14"/>
    <p:sldId id="282" r:id="rId15"/>
    <p:sldId id="285" r:id="rId16"/>
    <p:sldId id="26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4A00CC-352B-4BBE-8D29-423FFF229AA2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D71BA-B781-4C02-BE94-8414D345AA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20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D71BA-B781-4C02-BE94-8414D345AA4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7515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802937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691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44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283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8899964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740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578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2472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5700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33515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017737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A1CB8D87-2D01-4D24-8D58-2D985FEA6BC3}" type="datetimeFigureOut">
              <a:rPr lang="ru-RU" smtClean="0"/>
              <a:t>06.04.2022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09FFE76-CD6E-4D69-B6EB-96DF51E03C9B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6364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368">
          <p15:clr>
            <a:srgbClr val="F26B43"/>
          </p15:clr>
        </p15:guide>
        <p15:guide id="2" orient="horz" pos="1440">
          <p15:clr>
            <a:srgbClr val="F26B43"/>
          </p15:clr>
        </p15:guide>
        <p15:guide id="3" orient="horz" pos="3696">
          <p15:clr>
            <a:srgbClr val="F26B43"/>
          </p15:clr>
        </p15:guide>
        <p15:guide id="4" orient="horz" pos="432">
          <p15:clr>
            <a:srgbClr val="F26B43"/>
          </p15:clr>
        </p15:guide>
        <p15:guide id="5" orient="horz" pos="1512">
          <p15:clr>
            <a:srgbClr val="F26B43"/>
          </p15:clr>
        </p15:guide>
        <p15:guide id="6" pos="6912">
          <p15:clr>
            <a:srgbClr val="F26B43"/>
          </p15:clr>
        </p15:guide>
        <p15:guide id="7" pos="936">
          <p15:clr>
            <a:srgbClr val="F26B43"/>
          </p15:clr>
        </p15:guide>
        <p15:guide id="8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22142" y="2897618"/>
            <a:ext cx="7843252" cy="3381262"/>
          </a:xfrm>
        </p:spPr>
        <p:txBody>
          <a:bodyPr>
            <a:no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первичной беседы с несовершеннолетними и родителями по суицидальным обращениям</a:t>
            </a: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Заведующая ОППП: В.А. Кирьянова </a:t>
            </a:r>
          </a:p>
        </p:txBody>
      </p:sp>
    </p:spTree>
    <p:extLst>
      <p:ext uri="{BB962C8B-B14F-4D97-AF65-F5344CB8AC3E}">
        <p14:creationId xmlns:p14="http://schemas.microsoft.com/office/powerpoint/2010/main" val="71715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Порядок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183" y="1593669"/>
            <a:ext cx="10380617" cy="4273731"/>
          </a:xfrm>
        </p:spPr>
        <p:txBody>
          <a:bodyPr/>
          <a:lstStyle/>
          <a:p>
            <a:r>
              <a:rPr lang="ru-RU" dirty="0" smtClean="0"/>
              <a:t>В случае, если родитель приходит один и говорит о маркерах в поведении и речи ребенка:</a:t>
            </a:r>
          </a:p>
          <a:p>
            <a:pPr>
              <a:buFontTx/>
              <a:buChar char="-"/>
            </a:pPr>
            <a:r>
              <a:rPr lang="ru-RU" dirty="0" smtClean="0"/>
              <a:t>Изучение ситуации, информирование родителя о </a:t>
            </a:r>
            <a:r>
              <a:rPr lang="ru-RU" b="1" dirty="0" smtClean="0"/>
              <a:t>серьезности любых проявлений </a:t>
            </a:r>
            <a:r>
              <a:rPr lang="ru-RU" dirty="0" smtClean="0"/>
              <a:t>суицидальных маркеров, назначение повторной встречи для диагностики ребенка;</a:t>
            </a:r>
          </a:p>
          <a:p>
            <a:r>
              <a:rPr lang="ru-RU" dirty="0" smtClean="0"/>
              <a:t>В случае если приходит один ребенок (до 18 лет):</a:t>
            </a:r>
          </a:p>
          <a:p>
            <a:pPr>
              <a:buFontTx/>
              <a:buChar char="-"/>
            </a:pPr>
            <a:r>
              <a:rPr lang="ru-RU" dirty="0" smtClean="0"/>
              <a:t>Исследование ситуации, оценка риска, </a:t>
            </a:r>
            <a:r>
              <a:rPr lang="ru-RU" u="sng" dirty="0" smtClean="0"/>
              <a:t>взять контакт родителя сразу при записи,</a:t>
            </a:r>
            <a:r>
              <a:rPr lang="ru-RU" dirty="0" smtClean="0"/>
              <a:t> договор или план безопасности, назначение повторной встречи сразу;</a:t>
            </a:r>
          </a:p>
          <a:p>
            <a:r>
              <a:rPr lang="ru-RU" dirty="0" smtClean="0"/>
              <a:t>В случае, если пришли сразу и родитель, и ребенок: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rgbClr val="191B0E"/>
                </a:solidFill>
              </a:rPr>
              <a:t>Исследование </a:t>
            </a:r>
            <a:r>
              <a:rPr lang="ru-RU" dirty="0">
                <a:solidFill>
                  <a:srgbClr val="191B0E"/>
                </a:solidFill>
              </a:rPr>
              <a:t>ситуации, оценка </a:t>
            </a:r>
            <a:r>
              <a:rPr lang="ru-RU" dirty="0" smtClean="0">
                <a:solidFill>
                  <a:srgbClr val="191B0E"/>
                </a:solidFill>
              </a:rPr>
              <a:t>риска, </a:t>
            </a:r>
            <a:r>
              <a:rPr lang="ru-RU" dirty="0">
                <a:solidFill>
                  <a:srgbClr val="191B0E"/>
                </a:solidFill>
              </a:rPr>
              <a:t>договор или план безопасности, назначение повторной встречи </a:t>
            </a:r>
            <a:r>
              <a:rPr lang="ru-RU" dirty="0" smtClean="0">
                <a:solidFill>
                  <a:srgbClr val="191B0E"/>
                </a:solidFill>
              </a:rPr>
              <a:t>сразу, информирование о плане реабилитации/коррекции.</a:t>
            </a:r>
          </a:p>
          <a:p>
            <a:pPr marL="0" indent="0">
              <a:buNone/>
            </a:pPr>
            <a:endParaRPr lang="ru-RU" dirty="0" smtClean="0">
              <a:solidFill>
                <a:srgbClr val="191B0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13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8457" y="1942011"/>
            <a:ext cx="10824754" cy="4328160"/>
          </a:xfrm>
        </p:spPr>
        <p:txBody>
          <a:bodyPr/>
          <a:lstStyle/>
          <a:p>
            <a:r>
              <a:rPr lang="ru-RU" sz="2400" dirty="0"/>
              <a:t>При оказании социальных услуг несовершеннолетним детям до 15 лет включительно обязательно брать в письменной или электронной форме заявление его законного представителя. (Федеральный закон от 28.12.2013 N 442-ФЗ "Об основах социального обслуживания граждан в Российской Федерации", ст. 14; "Семейный кодекс Российской Федерации" от 29.12.1995 N 223-ФЗ, ст. 64,65; "Гражданский кодекс Российской Федерации (часть первая)" от 30.11.1994 N 51-ФЗ, ст.26,28,8).</a:t>
            </a:r>
          </a:p>
          <a:p>
            <a:r>
              <a:rPr lang="ru-RU" sz="2400" dirty="0"/>
              <a:t>Также, в обязательном порядке, необходимо информировать родителей и законных представителей несовершеннолетнего о выявленных рисках суицидального поведения у несовершеннолетнего.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53791" y="527503"/>
            <a:ext cx="415408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dirty="0">
                <a:solidFill>
                  <a:srgbClr val="191B0E"/>
                </a:solidFill>
                <a:ea typeface="+mj-ea"/>
                <a:cs typeface="+mj-cs"/>
              </a:rPr>
              <a:t>Порядок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85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792479" y="1802674"/>
            <a:ext cx="10720251" cy="442395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АНТИСУИЦИДАЛЬНЫЙ КОНТРАКТ.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Я, __________________________________________________________________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выбираю жизнь и здоровье, вопреки любым чувствам, мыслям, обстоятельствам, которые могут возникнуть.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Тем самым обязуюсь в течение срока работы с психологом и далее (оговоренный срок контракта)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 _____________________ по _____________________ не предпринимать попыток самоубийства и попыток самоповреждения, какие бы обстоятельства не сложились.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случае принятия решения о самоубийстве обещаю еще раз обратиться к консультанту чтоб обсудить возможные альтернативы поведения.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Так же в состоянии непреодолимого влечения к совершению суицидальных действий я обязуюсь обратиться за помощью в кризисную службу или прибегнуть к госпитализации.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Я, Суворова Александра Андреевна, поддерживаю данное решение моего клиента и доверяю ему.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Со своей стороны я буду оказывать ему необходимую психологическую помощь в рамках своих компетенций и контракта с условиями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Дополнения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Дата____________________________</a:t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/>
            </a:r>
            <a:b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Подписи сторон 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Пациент_________________________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Психолог________________________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1518062" y="675306"/>
            <a:ext cx="942117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антисуицидального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91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53819" y="302623"/>
            <a:ext cx="5861381" cy="127362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использования </a:t>
            </a:r>
            <a:r>
              <a:rPr lang="ru-RU" sz="2800" i="1" dirty="0" err="1" smtClean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антисуицидального</a:t>
            </a:r>
            <a:r>
              <a:rPr lang="ru-RU" sz="2800" i="1" dirty="0" smtClean="0">
                <a:solidFill>
                  <a:srgbClr val="191B0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контракта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98" y="1254034"/>
            <a:ext cx="7707085" cy="515880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Clinician's Quandary </a:t>
            </a:r>
            <a:r>
              <a:rPr lang="en-US" dirty="0" smtClean="0"/>
              <a:t>Psychotherapy Networker</a:t>
            </a:r>
            <a:r>
              <a:rPr lang="ru-RU" dirty="0" smtClean="0"/>
              <a:t> сентябрь 2019 года – статья про эффект </a:t>
            </a:r>
            <a:r>
              <a:rPr lang="ru-RU" dirty="0" err="1" smtClean="0"/>
              <a:t>антисуицидальных</a:t>
            </a:r>
            <a:r>
              <a:rPr lang="ru-RU" dirty="0" smtClean="0"/>
              <a:t> контрактов.</a:t>
            </a:r>
          </a:p>
          <a:p>
            <a:r>
              <a:rPr lang="ru-RU" dirty="0" smtClean="0"/>
              <a:t>В последнее время клиницисты отходят от </a:t>
            </a:r>
            <a:r>
              <a:rPr lang="ru-RU" dirty="0" err="1" smtClean="0"/>
              <a:t>антисуицидальных</a:t>
            </a:r>
            <a:r>
              <a:rPr lang="ru-RU" dirty="0" smtClean="0"/>
              <a:t> контактов и приходят к планам (договорам) по безопасности.</a:t>
            </a:r>
          </a:p>
          <a:p>
            <a:r>
              <a:rPr lang="ru-RU" dirty="0"/>
              <a:t>План безопасности - это не контракт, он написан так, что клиенту не нужно запоминать его и обращаться к нему как к руководству. Как правило, он включает в себя несколько вещей: а) конкретные люди, причины или вещи, ради которых стоит жить, б) конкретные признаки, означающие, что клиенты могут перейти к действию в ответ на мысли о суициде или самоповреждении, в) конкретные люди, к которым они могут обратиться, г) конкретные шаги, которые они могут предпринять, чтобы справиться и/или отвлечь себя, когда они чувствуют безнадежность или небезопасность, д) контакты горячих линий и врачей, специализирующихся на суицидах, а также адреса круглосуточных пунктов неотложной </a:t>
            </a:r>
            <a:r>
              <a:rPr lang="ru-RU" dirty="0" smtClean="0"/>
              <a:t>помощи (</a:t>
            </a:r>
            <a:r>
              <a:rPr lang="en-US" dirty="0"/>
              <a:t>Jonathan </a:t>
            </a:r>
            <a:r>
              <a:rPr lang="en-US" dirty="0" err="1"/>
              <a:t>Hetterly</a:t>
            </a:r>
            <a:r>
              <a:rPr lang="en-US" dirty="0"/>
              <a:t>, MA, </a:t>
            </a:r>
            <a:r>
              <a:rPr lang="en-US" dirty="0" smtClean="0"/>
              <a:t>LPC</a:t>
            </a:r>
            <a:r>
              <a:rPr lang="ru-RU" dirty="0"/>
              <a:t> </a:t>
            </a:r>
            <a:r>
              <a:rPr lang="en-US" dirty="0" smtClean="0"/>
              <a:t>Charlotte</a:t>
            </a:r>
            <a:r>
              <a:rPr lang="en-US" dirty="0"/>
              <a:t>, </a:t>
            </a:r>
            <a:r>
              <a:rPr lang="en-US" dirty="0" smtClean="0"/>
              <a:t>NC</a:t>
            </a:r>
            <a:r>
              <a:rPr lang="ru-RU" dirty="0"/>
              <a:t>). </a:t>
            </a:r>
            <a:endParaRPr lang="ru-RU" dirty="0" smtClean="0"/>
          </a:p>
          <a:p>
            <a:r>
              <a:rPr lang="ru-RU" dirty="0" smtClean="0"/>
              <a:t>Основная </a:t>
            </a:r>
            <a:r>
              <a:rPr lang="ru-RU" dirty="0"/>
              <a:t>критика </a:t>
            </a:r>
            <a:r>
              <a:rPr lang="ru-RU" dirty="0" err="1"/>
              <a:t>антисуицидального</a:t>
            </a:r>
            <a:r>
              <a:rPr lang="ru-RU" dirty="0"/>
              <a:t> контракта заключается в том, что он фокусируется на том, что клиент не должен делать, а не подчеркивает меры безопасности, которые клиент может предпринять, когда чувствует вероятность суицида. Кроме того, клиент может почувствовать принуждение подписывать контракт. Также стоит отметить, что </a:t>
            </a:r>
            <a:r>
              <a:rPr lang="ru-RU" dirty="0" err="1"/>
              <a:t>антисуицидальные</a:t>
            </a:r>
            <a:r>
              <a:rPr lang="ru-RU" dirty="0"/>
              <a:t> контракты не всегда защищают терапевтов от потенциальной ответственности, если происходит самоубийство </a:t>
            </a:r>
            <a:r>
              <a:rPr lang="ru-RU" dirty="0" smtClean="0"/>
              <a:t>клиента (</a:t>
            </a:r>
            <a:r>
              <a:rPr lang="en-US" dirty="0"/>
              <a:t>Scott Poland, PhD, </a:t>
            </a:r>
            <a:r>
              <a:rPr lang="en-US" dirty="0" err="1" smtClean="0"/>
              <a:t>EdD</a:t>
            </a:r>
            <a:r>
              <a:rPr lang="ru-RU" dirty="0" smtClean="0"/>
              <a:t> </a:t>
            </a:r>
            <a:r>
              <a:rPr lang="en-US" dirty="0" smtClean="0"/>
              <a:t>Fort </a:t>
            </a:r>
            <a:r>
              <a:rPr lang="en-US" dirty="0"/>
              <a:t>Lauderdale, </a:t>
            </a:r>
            <a:r>
              <a:rPr lang="en-US" dirty="0" smtClean="0"/>
              <a:t>FL</a:t>
            </a:r>
            <a:r>
              <a:rPr lang="ru-RU" dirty="0" smtClean="0"/>
              <a:t>).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39" y="182879"/>
            <a:ext cx="4367861" cy="622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 с психиатрическим учётом?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45" y="1811383"/>
            <a:ext cx="5521234" cy="432598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Для родителей – важность ценности жизни над учётом, любой учёт можно снять при улучшении состояния</a:t>
            </a:r>
            <a:r>
              <a:rPr lang="ru-RU" dirty="0"/>
              <a:t>, информирование о </a:t>
            </a:r>
            <a:r>
              <a:rPr lang="ru-RU" dirty="0" smtClean="0"/>
              <a:t>Законе </a:t>
            </a:r>
            <a:r>
              <a:rPr lang="ru-RU" dirty="0"/>
              <a:t>РФ "О психиатрической помощи и гарантиях прав граждан при ее оказании" от 02.07.1992 N </a:t>
            </a:r>
            <a:r>
              <a:rPr lang="ru-RU" dirty="0" smtClean="0"/>
              <a:t>3185-1</a:t>
            </a:r>
          </a:p>
          <a:p>
            <a:r>
              <a:rPr lang="ru-RU" dirty="0" smtClean="0"/>
              <a:t>Для детей – информирование о процедуре госпитализации, для чего она, почему вы это рекомендуете, как она проходит. Учет их меньше волнует.</a:t>
            </a:r>
          </a:p>
          <a:p>
            <a:r>
              <a:rPr lang="ru-RU" dirty="0" smtClean="0"/>
              <a:t>Что говорят практики: «на учёт ставим в крайнем случае, если попытки как таковой не было, ребёнок имеет признаки </a:t>
            </a:r>
            <a:r>
              <a:rPr lang="ru-RU" dirty="0" err="1" smtClean="0"/>
              <a:t>самоповреждающего</a:t>
            </a:r>
            <a:r>
              <a:rPr lang="ru-RU" dirty="0" smtClean="0"/>
              <a:t> поведения/«царапки» – учёта никакого нет» (это можно также говорить родителям).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417" y="2307770"/>
            <a:ext cx="4721301" cy="314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6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4737" y="241663"/>
            <a:ext cx="9601200" cy="742406"/>
          </a:xfrm>
        </p:spPr>
        <p:txBody>
          <a:bodyPr/>
          <a:lstStyle/>
          <a:p>
            <a:r>
              <a:rPr lang="ru-RU" dirty="0" smtClean="0"/>
              <a:t>Что можно делать, чтобы помочь: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0263" y="984069"/>
            <a:ext cx="11530148" cy="546898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Подбирайте ключи к разгадке суицида. </a:t>
            </a:r>
          </a:p>
          <a:p>
            <a:r>
              <a:rPr lang="ru-RU" dirty="0" smtClean="0"/>
              <a:t>Примите </a:t>
            </a:r>
            <a:r>
              <a:rPr lang="ru-RU" dirty="0" err="1" smtClean="0"/>
              <a:t>суицидента</a:t>
            </a:r>
            <a:r>
              <a:rPr lang="ru-RU" dirty="0" smtClean="0"/>
              <a:t> как личность. Допустите возможность, что человек действительно является суицидальной личностью. Не считайте, что он не способен и не сможет решиться на самоубийство. </a:t>
            </a:r>
          </a:p>
          <a:p>
            <a:r>
              <a:rPr lang="ru-RU" dirty="0" smtClean="0"/>
              <a:t>Установите заботливые взаимоотношения. Не существует всеохватывающих ответов на такую серьезную проблему, какой является самоубийство. Но вы можете сделать гигантский шаг вперед, если станете на позицию уверенного принятия отчаявшегося человека. </a:t>
            </a:r>
          </a:p>
          <a:p>
            <a:r>
              <a:rPr lang="ru-RU" dirty="0" smtClean="0"/>
              <a:t>Будьте внимательным слушателем. </a:t>
            </a:r>
            <a:r>
              <a:rPr lang="ru-RU" dirty="0" err="1" smtClean="0"/>
              <a:t>Суициденты</a:t>
            </a:r>
            <a:r>
              <a:rPr lang="ru-RU" dirty="0" smtClean="0"/>
              <a:t> особенно страдают от сильного чувства отчуждения.</a:t>
            </a:r>
          </a:p>
          <a:p>
            <a:r>
              <a:rPr lang="ru-RU" dirty="0" smtClean="0"/>
              <a:t>Не спорьте. Сталкиваясь с суицидальной угрозой, друзья и родственники часто отвечают: «Подумай, ведь ты же живешь гораздо лучше других людей; тебе бы следовало благодарить судьбу».</a:t>
            </a:r>
          </a:p>
          <a:p>
            <a:r>
              <a:rPr lang="ru-RU" dirty="0" smtClean="0"/>
              <a:t>Задавайте вопросы. Если вы задаете такие косвенные вопросы, как: «Я надеюсь, что ты не замышляешь самоубийства?», то в них подразумевается ответ, который вам бы хотелось услышать. </a:t>
            </a:r>
          </a:p>
          <a:p>
            <a:r>
              <a:rPr lang="ru-RU" dirty="0" smtClean="0"/>
              <a:t>Не предлагайте неоправданных утешений. Одним из важных механизмов психологической защиты является рационализация. После того, что вы услышали от кого-то о суицидальной угрозе, у вас может возникнуть желание сказать: «Нет, ты так на самом деле не думаешь». </a:t>
            </a:r>
          </a:p>
          <a:p>
            <a:r>
              <a:rPr lang="ru-RU" dirty="0" smtClean="0"/>
              <a:t>Предложите конструктивные подходы. </a:t>
            </a:r>
          </a:p>
          <a:p>
            <a:r>
              <a:rPr lang="ru-RU" dirty="0"/>
              <a:t>Вселяйте надежду. Терзаемый тревогой человек может прийти к мысли</a:t>
            </a:r>
            <a:r>
              <a:rPr lang="ru-RU" dirty="0" smtClean="0"/>
              <a:t>: «</a:t>
            </a:r>
            <a:r>
              <a:rPr lang="ru-RU" dirty="0"/>
              <a:t>Я так и не знаю, как разрешить эту ситуацию. Но теперь, когда ясны </a:t>
            </a:r>
            <a:r>
              <a:rPr lang="ru-RU" dirty="0" smtClean="0"/>
              <a:t>мои затруднения</a:t>
            </a:r>
            <a:r>
              <a:rPr lang="ru-RU" dirty="0"/>
              <a:t>, я вижу, что, быть может, еще есть какая-то надежда». </a:t>
            </a:r>
            <a:r>
              <a:rPr lang="ru-RU" dirty="0" smtClean="0"/>
              <a:t>Надежда помогает </a:t>
            </a:r>
            <a:r>
              <a:rPr lang="ru-RU" dirty="0"/>
              <a:t>человеку выйти из поглощенности мыслями о самоубийстве.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36898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0971" y="1214846"/>
            <a:ext cx="9601200" cy="3581400"/>
          </a:xfrm>
        </p:spPr>
        <p:txBody>
          <a:bodyPr/>
          <a:lstStyle/>
          <a:p>
            <a:pPr marL="0" indent="0" algn="ctr">
              <a:buNone/>
            </a:pP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Благодарим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71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Поэтический диалог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28511" t="11808" r="21903" b="1"/>
          <a:stretch/>
        </p:blipFill>
        <p:spPr>
          <a:xfrm>
            <a:off x="9487988" y="685800"/>
            <a:ext cx="2455817" cy="391482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9512" t="5337" r="10428" b="23646"/>
          <a:stretch/>
        </p:blipFill>
        <p:spPr>
          <a:xfrm>
            <a:off x="6940732" y="3021874"/>
            <a:ext cx="2638698" cy="270836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7599" t="18495" r="9201" b="13543"/>
          <a:stretch/>
        </p:blipFill>
        <p:spPr>
          <a:xfrm>
            <a:off x="269967" y="1428750"/>
            <a:ext cx="6339840" cy="3884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49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Противопоказания к работе с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суицидентами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9633" y="2002971"/>
            <a:ext cx="11556275" cy="43107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1. Принципиальная позиция специалиста «Смерть - это личное дело каждого</a:t>
            </a:r>
            <a:r>
              <a:rPr lang="ru-RU" sz="2400" dirty="0" smtClean="0"/>
              <a:t>», которая </a:t>
            </a:r>
            <a:r>
              <a:rPr lang="ru-RU" sz="2400" dirty="0"/>
              <a:t>подразумевает, что с </a:t>
            </a:r>
            <a:r>
              <a:rPr lang="ru-RU" sz="2400" dirty="0" err="1"/>
              <a:t>суицидентами</a:t>
            </a:r>
            <a:r>
              <a:rPr lang="ru-RU" sz="2400" dirty="0"/>
              <a:t> вообще не нужно работать.</a:t>
            </a:r>
          </a:p>
          <a:p>
            <a:pPr marL="0" indent="0">
              <a:buNone/>
            </a:pPr>
            <a:r>
              <a:rPr lang="ru-RU" sz="2400" dirty="0"/>
              <a:t>2. Специалист считает, что воздействующие на человека суицидальные </a:t>
            </a:r>
            <a:r>
              <a:rPr lang="ru-RU" sz="2400" dirty="0" smtClean="0"/>
              <a:t>факторы оправдывают </a:t>
            </a:r>
            <a:r>
              <a:rPr lang="ru-RU" sz="2400" dirty="0"/>
              <a:t>совершение самоубийства. Часто это выражается во фразах: «На его месте, </a:t>
            </a:r>
            <a:r>
              <a:rPr lang="ru-RU" sz="2400" dirty="0" smtClean="0"/>
              <a:t>я поступил </a:t>
            </a:r>
            <a:r>
              <a:rPr lang="ru-RU" sz="2400" dirty="0"/>
              <a:t>бы точно так же». Специалист, мыслящий подобным образом, не сможет </a:t>
            </a:r>
            <a:r>
              <a:rPr lang="ru-RU" sz="2400" dirty="0" smtClean="0"/>
              <a:t>помочь </a:t>
            </a:r>
            <a:r>
              <a:rPr lang="ru-RU" sz="2400" dirty="0" err="1" smtClean="0"/>
              <a:t>суициденту</a:t>
            </a:r>
            <a:r>
              <a:rPr lang="ru-RU" sz="2400" dirty="0" smtClean="0"/>
              <a:t> </a:t>
            </a:r>
            <a:r>
              <a:rPr lang="ru-RU" sz="2400" dirty="0"/>
              <a:t>найти ресурс.</a:t>
            </a:r>
          </a:p>
          <a:p>
            <a:pPr marL="0" indent="0">
              <a:buNone/>
            </a:pPr>
            <a:r>
              <a:rPr lang="ru-RU" sz="2400" dirty="0"/>
              <a:t>3. Непринятие </a:t>
            </a:r>
            <a:r>
              <a:rPr lang="ru-RU" sz="2400" dirty="0" err="1"/>
              <a:t>суицидента</a:t>
            </a:r>
            <a:r>
              <a:rPr lang="ru-RU" sz="2400" dirty="0"/>
              <a:t>. Непринятие человека является противопоказанием </a:t>
            </a:r>
            <a:r>
              <a:rPr lang="ru-RU" sz="2400" dirty="0" smtClean="0"/>
              <a:t>к оказанию </a:t>
            </a:r>
            <a:r>
              <a:rPr lang="ru-RU" sz="2400" dirty="0"/>
              <a:t>ему психологической помощи практически во всех психологических </a:t>
            </a:r>
            <a:r>
              <a:rPr lang="ru-RU" sz="2400" dirty="0" smtClean="0"/>
              <a:t>школах. Особенно </a:t>
            </a:r>
            <a:r>
              <a:rPr lang="ru-RU" sz="2400" dirty="0"/>
              <a:t>негативно влияет на эффективность работы неприятие личности </a:t>
            </a:r>
            <a:r>
              <a:rPr lang="ru-RU" sz="2400" dirty="0" err="1" smtClean="0"/>
              <a:t>суицидента</a:t>
            </a:r>
            <a:r>
              <a:rPr lang="ru-RU" sz="2400" dirty="0" smtClean="0"/>
              <a:t> при </a:t>
            </a:r>
            <a:r>
              <a:rPr lang="ru-RU" sz="2400" dirty="0"/>
              <a:t>оказании экстренной психологической помощи.</a:t>
            </a:r>
          </a:p>
          <a:p>
            <a:pPr marL="0" indent="0">
              <a:buNone/>
            </a:pPr>
            <a:r>
              <a:rPr lang="ru-RU" sz="2400" dirty="0"/>
              <a:t>4. Незавершенное </a:t>
            </a:r>
            <a:r>
              <a:rPr lang="ru-RU" sz="2400" dirty="0" err="1"/>
              <a:t>горевание</a:t>
            </a:r>
            <a:r>
              <a:rPr lang="ru-RU" sz="2400" dirty="0"/>
              <a:t> самого специалиста, кризисное состояние.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454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320041"/>
            <a:ext cx="9601200" cy="751114"/>
          </a:xfrm>
        </p:spPr>
        <p:txBody>
          <a:bodyPr>
            <a:normAutofit/>
          </a:bodyPr>
          <a:lstStyle/>
          <a:p>
            <a:pPr algn="ctr"/>
            <a:r>
              <a:rPr lang="ru-RU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этапы помощи</a:t>
            </a:r>
            <a:endParaRPr lang="ru-RU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8388" y="1689463"/>
            <a:ext cx="9601200" cy="4534989"/>
          </a:xfrm>
        </p:spPr>
        <p:txBody>
          <a:bodyPr>
            <a:noAutofit/>
          </a:bodyPr>
          <a:lstStyle/>
          <a:p>
            <a:r>
              <a:rPr lang="ru-RU" sz="3200" dirty="0" smtClean="0"/>
              <a:t>Знакомство</a:t>
            </a:r>
          </a:p>
          <a:p>
            <a:r>
              <a:rPr lang="ru-RU" sz="3200" dirty="0" smtClean="0"/>
              <a:t>Контакт</a:t>
            </a:r>
          </a:p>
          <a:p>
            <a:r>
              <a:rPr lang="ru-RU" sz="3200" dirty="0" smtClean="0"/>
              <a:t>Исследование (оценка риска)</a:t>
            </a:r>
          </a:p>
          <a:p>
            <a:r>
              <a:rPr lang="ru-RU" sz="3200" dirty="0" smtClean="0"/>
              <a:t>Контракт (договор или план безопасности)</a:t>
            </a:r>
          </a:p>
          <a:p>
            <a:r>
              <a:rPr lang="ru-RU" sz="3200" dirty="0" smtClean="0"/>
              <a:t>Реабилитационные действия (в зависимости от выявленного риска)</a:t>
            </a:r>
          </a:p>
          <a:p>
            <a:endParaRPr lang="ru-RU" sz="3200" dirty="0" smtClean="0"/>
          </a:p>
          <a:p>
            <a:endParaRPr lang="ru-RU" sz="3200" dirty="0" smtClean="0"/>
          </a:p>
          <a:p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802105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Два </a:t>
            </a:r>
            <a:r>
              <a:rPr lang="ru-RU" dirty="0"/>
              <a:t>направления души к контакту с другим </a:t>
            </a:r>
            <a:r>
              <a:rPr lang="ru-RU" dirty="0" smtClean="0"/>
              <a:t>человеком (Семён Франк)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3806" y="2081349"/>
            <a:ext cx="8307977" cy="4241073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СНАРУЖИ ВОВНУТРЬ</a:t>
            </a:r>
            <a:r>
              <a:rPr lang="ru-RU" dirty="0"/>
              <a:t>  </a:t>
            </a:r>
            <a:r>
              <a:rPr lang="ru-RU" dirty="0" smtClean="0"/>
              <a:t>Когда </a:t>
            </a:r>
            <a:r>
              <a:rPr lang="ru-RU" dirty="0"/>
              <a:t>душа открыта </a:t>
            </a:r>
            <a:r>
              <a:rPr lang="ru-RU" dirty="0" smtClean="0"/>
              <a:t>тому, </a:t>
            </a:r>
            <a:r>
              <a:rPr lang="ru-RU" dirty="0"/>
              <a:t>чтобы воспринять то, что проявляется </a:t>
            </a:r>
            <a:r>
              <a:rPr lang="ru-RU" dirty="0" smtClean="0"/>
              <a:t>извне. Это </a:t>
            </a:r>
            <a:r>
              <a:rPr lang="ru-RU" dirty="0"/>
              <a:t>можно увидеть на примере обнаружения и принятия </a:t>
            </a:r>
            <a:r>
              <a:rPr lang="ru-RU" dirty="0" err="1"/>
              <a:t>инаковости</a:t>
            </a:r>
            <a:r>
              <a:rPr lang="ru-RU" dirty="0"/>
              <a:t> другого человека. </a:t>
            </a:r>
            <a:r>
              <a:rPr lang="ru-RU" dirty="0" smtClean="0"/>
              <a:t>Готовность </a:t>
            </a:r>
            <a:r>
              <a:rPr lang="ru-RU" dirty="0"/>
              <a:t>воспринимать в другом </a:t>
            </a:r>
            <a:r>
              <a:rPr lang="ru-RU" dirty="0" smtClean="0"/>
              <a:t>то, </a:t>
            </a:r>
            <a:r>
              <a:rPr lang="ru-RU" dirty="0"/>
              <a:t>что </a:t>
            </a:r>
            <a:r>
              <a:rPr lang="ru-RU" dirty="0" smtClean="0"/>
              <a:t>отличается. В </a:t>
            </a:r>
            <a:r>
              <a:rPr lang="ru-RU" dirty="0"/>
              <a:t>контакте я могу быть не согласен и иметь </a:t>
            </a:r>
            <a:r>
              <a:rPr lang="ru-RU" dirty="0" smtClean="0"/>
              <a:t>другую </a:t>
            </a:r>
            <a:r>
              <a:rPr lang="ru-RU" dirty="0"/>
              <a:t>позицию, я могу говорить чему-то нет, но важно, что сохраняется искренность, спонтанность и отсутствуют долженствования направленные на другого и на себя. 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ИЗНУТРИ </a:t>
            </a:r>
            <a:r>
              <a:rPr lang="ru-RU" b="1" dirty="0"/>
              <a:t>СНАРУЖУ</a:t>
            </a:r>
            <a:r>
              <a:rPr lang="ru-RU" dirty="0"/>
              <a:t> Когда душа открыта тому чтобы проявить себя вовне. </a:t>
            </a:r>
            <a:r>
              <a:rPr lang="ru-RU" dirty="0" smtClean="0"/>
              <a:t> Это </a:t>
            </a:r>
            <a:r>
              <a:rPr lang="ru-RU" dirty="0"/>
              <a:t>можно увидеть на примере спонтанного и активного выражения себя. Искренность и открытость видна по спонтанности их проявления. Семен Франк пишет о том, что откровение приходит, когда человек спонтанно и активно выражает себя в контакте с другим человеком. Человек в контакте преодолевает замыкание на своем «Я», являя себя другому и таким образом присваивает себя.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6713" t="47001" r="40858" b="14523"/>
          <a:stretch/>
        </p:blipFill>
        <p:spPr>
          <a:xfrm>
            <a:off x="8821783" y="3152503"/>
            <a:ext cx="3196046" cy="17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3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685800"/>
            <a:ext cx="8181703" cy="1485900"/>
          </a:xfrm>
        </p:spPr>
        <p:txBody>
          <a:bodyPr>
            <a:normAutofit/>
          </a:bodyPr>
          <a:lstStyle/>
          <a:p>
            <a:r>
              <a:rPr lang="ru-RU" dirty="0"/>
              <a:t>Первичная экспертная оценка суицидального </a:t>
            </a:r>
            <a:r>
              <a:rPr lang="ru-RU" dirty="0" smtClean="0"/>
              <a:t>поведения: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09600" y="2285999"/>
            <a:ext cx="7733211" cy="403642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проверка </a:t>
            </a:r>
            <a:r>
              <a:rPr lang="ru-RU" dirty="0"/>
              <a:t>имеющих отношение к суициду факторов </a:t>
            </a:r>
            <a:r>
              <a:rPr lang="ru-RU" dirty="0" smtClean="0"/>
              <a:t>риска (заболевания, стресс, насилие, предшествующий опыт, конфликты в семье, крушение романтических идей, следование кумиру и т.д.);</a:t>
            </a:r>
            <a:endParaRPr lang="ru-RU" dirty="0"/>
          </a:p>
          <a:p>
            <a:r>
              <a:rPr lang="ru-RU" dirty="0" smtClean="0"/>
              <a:t>история </a:t>
            </a:r>
            <a:r>
              <a:rPr lang="ru-RU" dirty="0"/>
              <a:t>проявлений суицидального поведения;</a:t>
            </a:r>
          </a:p>
          <a:p>
            <a:r>
              <a:rPr lang="ru-RU" dirty="0" smtClean="0"/>
              <a:t>неизменяемые </a:t>
            </a:r>
            <a:r>
              <a:rPr lang="ru-RU" dirty="0"/>
              <a:t>биологические, психосоциальные, </a:t>
            </a:r>
            <a:r>
              <a:rPr lang="ru-RU" dirty="0" smtClean="0"/>
              <a:t>психические, ситуативные </a:t>
            </a:r>
            <a:r>
              <a:rPr lang="ru-RU" dirty="0"/>
              <a:t>условия, или состояние здоровья;</a:t>
            </a:r>
          </a:p>
          <a:p>
            <a:r>
              <a:rPr lang="ru-RU" dirty="0" smtClean="0"/>
              <a:t>степень </a:t>
            </a:r>
            <a:r>
              <a:rPr lang="ru-RU" dirty="0"/>
              <a:t>проявления текущих суицидальных симптомов, включая </a:t>
            </a:r>
            <a:r>
              <a:rPr lang="ru-RU" dirty="0" smtClean="0"/>
              <a:t>уровень ощущения </a:t>
            </a:r>
            <a:r>
              <a:rPr lang="ru-RU" dirty="0"/>
              <a:t>безнадежности;</a:t>
            </a:r>
          </a:p>
          <a:p>
            <a:r>
              <a:rPr lang="ru-RU" dirty="0" smtClean="0"/>
              <a:t>внезапные </a:t>
            </a:r>
            <a:r>
              <a:rPr lang="ru-RU" dirty="0"/>
              <a:t>сильные факторы стресса;</a:t>
            </a:r>
          </a:p>
          <a:p>
            <a:r>
              <a:rPr lang="ru-RU" dirty="0" smtClean="0"/>
              <a:t>уровень </a:t>
            </a:r>
            <a:r>
              <a:rPr lang="ru-RU" dirty="0"/>
              <a:t>импульсивности и самоконтроля;</a:t>
            </a:r>
          </a:p>
          <a:p>
            <a:r>
              <a:rPr lang="ru-RU" dirty="0" smtClean="0"/>
              <a:t>защитные </a:t>
            </a:r>
            <a:r>
              <a:rPr lang="ru-RU" dirty="0"/>
              <a:t>факторы (</a:t>
            </a:r>
            <a:r>
              <a:rPr lang="ru-RU" dirty="0" err="1"/>
              <a:t>антисуицидальные</a:t>
            </a:r>
            <a:r>
              <a:rPr lang="ru-RU" dirty="0"/>
              <a:t> факторы).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6832" y="2995749"/>
            <a:ext cx="3686493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7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94263" y="328748"/>
            <a:ext cx="8691154" cy="91657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Защитные (</a:t>
            </a:r>
            <a:r>
              <a:rPr lang="ru-RU" dirty="0" err="1"/>
              <a:t>антисуицидальные</a:t>
            </a:r>
            <a:r>
              <a:rPr lang="ru-RU" dirty="0"/>
              <a:t>) факторы </a:t>
            </a:r>
            <a:r>
              <a:rPr lang="ru-RU" dirty="0" smtClean="0"/>
              <a:t>личности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78972" y="1694383"/>
            <a:ext cx="813380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Поддержка семьи, друзей, других важных в жизни человека </a:t>
            </a:r>
            <a:r>
              <a:rPr lang="ru-RU" dirty="0" smtClean="0"/>
              <a:t>людей;</a:t>
            </a:r>
            <a:endParaRPr lang="ru-RU" dirty="0"/>
          </a:p>
          <a:p>
            <a:r>
              <a:rPr lang="ru-RU" dirty="0"/>
              <a:t>• Религиозные, культурные и этнические </a:t>
            </a:r>
            <a:r>
              <a:rPr lang="ru-RU" dirty="0" smtClean="0"/>
              <a:t>ценности;</a:t>
            </a:r>
            <a:endParaRPr lang="ru-RU" dirty="0"/>
          </a:p>
          <a:p>
            <a:r>
              <a:rPr lang="ru-RU" dirty="0"/>
              <a:t>• Приносящая удовлетворение жизнь в обществе, школьном </a:t>
            </a:r>
            <a:r>
              <a:rPr lang="ru-RU" dirty="0" smtClean="0"/>
              <a:t>коллективе;</a:t>
            </a:r>
            <a:endParaRPr lang="ru-RU" dirty="0"/>
          </a:p>
          <a:p>
            <a:r>
              <a:rPr lang="ru-RU" dirty="0"/>
              <a:t>• Социальная интеграция, например, через учебную деятельность, конструктивное использование </a:t>
            </a:r>
            <a:r>
              <a:rPr lang="ru-RU" dirty="0" smtClean="0"/>
              <a:t>досуга;</a:t>
            </a:r>
            <a:endParaRPr lang="ru-RU" dirty="0"/>
          </a:p>
          <a:p>
            <a:r>
              <a:rPr lang="ru-RU" dirty="0"/>
              <a:t>• Интенсивная эмоциональная привязанность к значимым </a:t>
            </a:r>
            <a:r>
              <a:rPr lang="ru-RU" dirty="0" smtClean="0"/>
              <a:t>близким;</a:t>
            </a:r>
            <a:endParaRPr lang="ru-RU" dirty="0"/>
          </a:p>
          <a:p>
            <a:r>
              <a:rPr lang="ru-RU" dirty="0"/>
              <a:t>• Выраженное чувство долга, </a:t>
            </a:r>
            <a:r>
              <a:rPr lang="ru-RU" dirty="0" smtClean="0"/>
              <a:t>обязательность;</a:t>
            </a:r>
            <a:endParaRPr lang="ru-RU" dirty="0"/>
          </a:p>
          <a:p>
            <a:r>
              <a:rPr lang="ru-RU" dirty="0"/>
              <a:t>• Концентрация внимания на состоянии собственного здоровья, боязнь причинения себе физического страдания или </a:t>
            </a:r>
            <a:r>
              <a:rPr lang="ru-RU" dirty="0" smtClean="0"/>
              <a:t>ущерба;</a:t>
            </a:r>
            <a:endParaRPr lang="ru-RU" dirty="0"/>
          </a:p>
          <a:p>
            <a:r>
              <a:rPr lang="ru-RU" dirty="0"/>
              <a:t>• Зависимость от общественного мнения и избежание осуждения со</a:t>
            </a:r>
          </a:p>
          <a:p>
            <a:r>
              <a:rPr lang="ru-RU" dirty="0"/>
              <a:t>стороны окружающих; представления о позорности, греховности </a:t>
            </a:r>
            <a:r>
              <a:rPr lang="ru-RU" dirty="0" smtClean="0"/>
              <a:t>суицида;</a:t>
            </a:r>
            <a:endParaRPr lang="ru-RU" dirty="0"/>
          </a:p>
          <a:p>
            <a:r>
              <a:rPr lang="ru-RU" dirty="0"/>
              <a:t>• Представление о неиспользованных жизненных </a:t>
            </a:r>
            <a:r>
              <a:rPr lang="ru-RU" dirty="0" smtClean="0"/>
              <a:t>возможностях;</a:t>
            </a:r>
            <a:endParaRPr lang="ru-RU" dirty="0"/>
          </a:p>
          <a:p>
            <a:r>
              <a:rPr lang="ru-RU" dirty="0"/>
              <a:t>• Наличие творческих планов, тенденций, </a:t>
            </a:r>
            <a:r>
              <a:rPr lang="ru-RU" dirty="0" smtClean="0"/>
              <a:t>замыслов;</a:t>
            </a:r>
            <a:endParaRPr lang="ru-RU" dirty="0"/>
          </a:p>
          <a:p>
            <a:r>
              <a:rPr lang="ru-RU" dirty="0"/>
              <a:t>• Наличие эстетических критериев в мышлении (</a:t>
            </a:r>
            <a:r>
              <a:rPr lang="ru-RU" dirty="0" smtClean="0"/>
              <a:t>нежелание </a:t>
            </a:r>
            <a:r>
              <a:rPr lang="ru-RU" dirty="0"/>
              <a:t>выглядеть некрасивым даже после смерти).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1221" y="2603863"/>
            <a:ext cx="3762105" cy="211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00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3459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Примерная шкала оценки суицидального </a:t>
            </a:r>
            <a:r>
              <a:rPr lang="ru-RU" dirty="0" smtClean="0"/>
              <a:t>риска (рекомендации </a:t>
            </a:r>
            <a:r>
              <a:rPr lang="ru-RU" dirty="0"/>
              <a:t>ВОЗ)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05690" y="2072641"/>
            <a:ext cx="1072025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Риск </a:t>
            </a:r>
            <a:r>
              <a:rPr lang="ru-RU" b="1" dirty="0"/>
              <a:t>отсутствует</a:t>
            </a:r>
            <a:r>
              <a:rPr lang="ru-RU" dirty="0"/>
              <a:t>. По сути, риска нанесения себе вреда (членовредительства) не существует.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Незначительный</a:t>
            </a:r>
            <a:r>
              <a:rPr lang="ru-RU" dirty="0"/>
              <a:t>. Суицидальные идеи ограничены, нет твердых планов или подготовки к нанесению себе вреда, известно всего лишь несколько факторов риска. Намерение совершить самоубийство не очевидно, но суицидальные идеи присутствуют. У индивидуума нет определенных планов и не было попыток самоубийства в прошлом.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Умеренный</a:t>
            </a:r>
            <a:r>
              <a:rPr lang="ru-RU" dirty="0"/>
              <a:t>. На лицо твердые планы и подготовка с заметным присутствием суицидальных идей, возможно наличие попыток суицида в прошлом, и, по крайней мере, два дополнительных фактора риска. Или, при наличии более одного фактора риска суицида, присутствуют суицидальные идеи и намерение, но отрицается наличие четкого плана. Присутствует мотивация улучшить, по возможности, свое текущее эмоциональное состояние и психологический статус. </a:t>
            </a:r>
            <a:endParaRPr lang="ru-RU" dirty="0" smtClean="0"/>
          </a:p>
          <a:p>
            <a:pPr marL="342900" indent="-342900">
              <a:buAutoNum type="arabicPeriod"/>
            </a:pPr>
            <a:r>
              <a:rPr lang="ru-RU" b="1" dirty="0" smtClean="0"/>
              <a:t>Высокий</a:t>
            </a:r>
            <a:r>
              <a:rPr lang="ru-RU" dirty="0"/>
              <a:t>. Четкие и твердые планы и подготовка к тому, чтобы причинить себе вред, или известно, что у индивидуума были многочисленные попытки самоубийства в прошлом, наличие двух или более факторов риска. Суицидальные идеи и намерения </a:t>
            </a:r>
            <a:r>
              <a:rPr lang="ru-RU" dirty="0" err="1"/>
              <a:t>вербализуются</a:t>
            </a:r>
            <a:r>
              <a:rPr lang="ru-RU" dirty="0"/>
              <a:t> наряду с хорошо продуманным планом и средствами для выполнения этого плана. Индивидуум проявляет когнитивную жесткость и отсутствие надежд на будущее, отвергает предлагаемую социальную поддержку.</a:t>
            </a:r>
          </a:p>
        </p:txBody>
      </p:sp>
    </p:spTree>
    <p:extLst>
      <p:ext uri="{BB962C8B-B14F-4D97-AF65-F5344CB8AC3E}">
        <p14:creationId xmlns:p14="http://schemas.microsoft.com/office/powerpoint/2010/main" val="399997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Если риск…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28800"/>
            <a:ext cx="7006046" cy="4354286"/>
          </a:xfrm>
        </p:spPr>
        <p:txBody>
          <a:bodyPr>
            <a:normAutofit fontScale="92500" lnSpcReduction="20000"/>
          </a:bodyPr>
          <a:lstStyle/>
          <a:p>
            <a:r>
              <a:rPr lang="ru-RU" b="1" i="1" dirty="0" smtClean="0"/>
              <a:t>Незначительный</a:t>
            </a:r>
            <a:r>
              <a:rPr lang="ru-RU" dirty="0" smtClean="0"/>
              <a:t>. Формирование контакта, доверия, договоренность о встречах, цель – снижение напряжения, развитие </a:t>
            </a:r>
            <a:r>
              <a:rPr lang="ru-RU" dirty="0" err="1" smtClean="0"/>
              <a:t>копинг</a:t>
            </a:r>
            <a:r>
              <a:rPr lang="ru-RU" dirty="0" smtClean="0"/>
              <a:t>-стратегий, внимание, интерес к ребенку. </a:t>
            </a:r>
            <a:r>
              <a:rPr lang="ru-RU" b="1" dirty="0" smtClean="0"/>
              <a:t>ВАЖНО</a:t>
            </a:r>
            <a:r>
              <a:rPr lang="ru-RU" dirty="0" smtClean="0"/>
              <a:t>: незначительный риск должен быть подтвержден диагностикой;</a:t>
            </a:r>
          </a:p>
          <a:p>
            <a:r>
              <a:rPr lang="ru-RU" b="1" i="1" dirty="0" smtClean="0"/>
              <a:t>Умеренный. </a:t>
            </a:r>
            <a:r>
              <a:rPr lang="ru-RU" dirty="0" smtClean="0"/>
              <a:t>Контакт с ребенком, обязательное информирование родителя (в случае работы с ребенком из семьи на межведомственном учёте – письменное направление под подпись) о необходимости посетить детского психиатра по месту жительства с целью оценки психического здоровья и назначения лечения. </a:t>
            </a:r>
            <a:r>
              <a:rPr lang="ru-RU" b="1" dirty="0" smtClean="0"/>
              <a:t>ВАЖНО</a:t>
            </a:r>
            <a:r>
              <a:rPr lang="ru-RU" dirty="0" smtClean="0"/>
              <a:t>: входящая и выходящая диагностика, чтобы завершить работу по плану реабилитации нужно будет подтверждать возможность. Назначение </a:t>
            </a:r>
            <a:r>
              <a:rPr lang="ru-RU" b="1" dirty="0" smtClean="0"/>
              <a:t>нескольких встреч</a:t>
            </a:r>
            <a:r>
              <a:rPr lang="ru-RU" dirty="0" smtClean="0"/>
              <a:t> сразу, желателен контакт с ребенком, если это возможно.</a:t>
            </a:r>
          </a:p>
          <a:p>
            <a:r>
              <a:rPr lang="ru-RU" b="1" i="1" dirty="0" smtClean="0"/>
              <a:t>Высокий. </a:t>
            </a:r>
            <a:r>
              <a:rPr lang="ru-RU" dirty="0" smtClean="0"/>
              <a:t>Единственная цель – сохранить жизнь ребенку, следовательно только </a:t>
            </a:r>
            <a:r>
              <a:rPr lang="ru-RU" b="1" i="1" dirty="0" smtClean="0"/>
              <a:t>госпитализация.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6834" y="2171700"/>
            <a:ext cx="4499157" cy="3008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54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TM10001105[[fn=Урожай]]</Template>
  <TotalTime>3296</TotalTime>
  <Words>1693</Words>
  <Application>Microsoft Office PowerPoint</Application>
  <PresentationFormat>Широкоэкранный</PresentationFormat>
  <Paragraphs>86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Franklin Gothic Book</vt:lpstr>
      <vt:lpstr>Times New Roman</vt:lpstr>
      <vt:lpstr>Crop</vt:lpstr>
      <vt:lpstr>Презентация PowerPoint</vt:lpstr>
      <vt:lpstr>Поэтический диалог</vt:lpstr>
      <vt:lpstr>Противопоказания к работе с суицидентами:</vt:lpstr>
      <vt:lpstr>Основные этапы помощи</vt:lpstr>
      <vt:lpstr>Два направления души к контакту с другим человеком (Семён Франк)</vt:lpstr>
      <vt:lpstr>Первичная экспертная оценка суицидального поведения:</vt:lpstr>
      <vt:lpstr>Защитные (антисуицидальные) факторы личности</vt:lpstr>
      <vt:lpstr>Примерная шкала оценки суицидального риска (рекомендации ВОЗ)</vt:lpstr>
      <vt:lpstr>Если риск…</vt:lpstr>
      <vt:lpstr>Порядок работы</vt:lpstr>
      <vt:lpstr>Презентация PowerPoint</vt:lpstr>
      <vt:lpstr>Презентация PowerPoint</vt:lpstr>
      <vt:lpstr>Особенности использования антисуицидального контракта</vt:lpstr>
      <vt:lpstr>Что делать с психиатрическим учётом?</vt:lpstr>
      <vt:lpstr>Что можно делать, чтобы помочь: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l.kiriyanova</dc:creator>
  <cp:lastModifiedBy>Кирьянова Виктория</cp:lastModifiedBy>
  <cp:revision>130</cp:revision>
  <dcterms:created xsi:type="dcterms:W3CDTF">2021-05-25T13:03:15Z</dcterms:created>
  <dcterms:modified xsi:type="dcterms:W3CDTF">2022-04-06T06:09:42Z</dcterms:modified>
</cp:coreProperties>
</file>