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Численность, сотрудников, принявших</a:t>
            </a:r>
            <a:r>
              <a:rPr lang="ru-RU" sz="1600" b="1" baseline="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в опросе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834457690466112"/>
          <c:y val="2.234450399348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Заведующие ЦСЗН</c:v>
                </c:pt>
                <c:pt idx="1">
                  <c:v>Специалисты по социальной работе ЦСЗН</c:v>
                </c:pt>
                <c:pt idx="2">
                  <c:v>Психолог ЦСЗН</c:v>
                </c:pt>
                <c:pt idx="3">
                  <c:v>Директора АНО ЦСОН</c:v>
                </c:pt>
                <c:pt idx="4">
                  <c:v>Заведующие АНО ЦСОН</c:v>
                </c:pt>
                <c:pt idx="5">
                  <c:v>Специалисты по социальной работе АНО</c:v>
                </c:pt>
                <c:pt idx="6">
                  <c:v>Социальные работники АНО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31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Заведующие ЦСЗН</c:v>
                </c:pt>
                <c:pt idx="1">
                  <c:v>Специалисты по социальной работе ЦСЗН</c:v>
                </c:pt>
                <c:pt idx="2">
                  <c:v>Психолог ЦСЗН</c:v>
                </c:pt>
                <c:pt idx="3">
                  <c:v>Директора АНО ЦСОН</c:v>
                </c:pt>
                <c:pt idx="4">
                  <c:v>Заведующие АНО ЦСОН</c:v>
                </c:pt>
                <c:pt idx="5">
                  <c:v>Специалисты по социальной работе АНО</c:v>
                </c:pt>
                <c:pt idx="6">
                  <c:v>Социальные работники АНО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Заведующие ЦСЗН</c:v>
                </c:pt>
                <c:pt idx="1">
                  <c:v>Специалисты по социальной работе ЦСЗН</c:v>
                </c:pt>
                <c:pt idx="2">
                  <c:v>Психолог ЦСЗН</c:v>
                </c:pt>
                <c:pt idx="3">
                  <c:v>Директора АНО ЦСОН</c:v>
                </c:pt>
                <c:pt idx="4">
                  <c:v>Заведующие АНО ЦСОН</c:v>
                </c:pt>
                <c:pt idx="5">
                  <c:v>Специалисты по социальной работе АНО</c:v>
                </c:pt>
                <c:pt idx="6">
                  <c:v>Социальные работники АНО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489496"/>
        <c:axId val="207362656"/>
      </c:barChart>
      <c:catAx>
        <c:axId val="20648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7362656"/>
        <c:crosses val="autoZero"/>
        <c:auto val="1"/>
        <c:lblAlgn val="ctr"/>
        <c:lblOffset val="100"/>
        <c:noMultiLvlLbl val="0"/>
      </c:catAx>
      <c:valAx>
        <c:axId val="2073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489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9053734197606146E-2"/>
                  <c:y val="1.644475125079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338060237894402"/>
                  <c:y val="-3.7923181795131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540590564552963E-2"/>
                  <c:y val="2.3413564316288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251368760678504E-2"/>
                  <c:y val="1.5919195341845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729099236333214E-2"/>
                  <c:y val="4.5186150737206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участие в мероприятиях, организованных на базе учреждения или организации социального обслуживания с привлечением волонтеров</c:v>
                </c:pt>
                <c:pt idx="1">
                  <c:v>обучение «серебряных» волонтеров</c:v>
                </c:pt>
                <c:pt idx="2">
                  <c:v>участие в семинарах, встречах «серебряных» волонтеров, проведенных в очном и онлайн форматах</c:v>
                </c:pt>
                <c:pt idx="3">
                  <c:v>привлечение «серебряных» волонтеров к проведению социально значимым мероприятиям, участию в акциях</c:v>
                </c:pt>
                <c:pt idx="4">
                  <c:v>привлечение «серебряных» волонтеров к оказанию помощи пожилым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</c:v>
                </c:pt>
                <c:pt idx="1">
                  <c:v>39</c:v>
                </c:pt>
                <c:pt idx="2">
                  <c:v>36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Содействие поддержке психологического здоровья граждан старшего поколения</c:v>
                </c:pt>
                <c:pt idx="1">
                  <c:v>Организация физкультурно-оздоровительных мероприятий для граждан старшего поколения</c:v>
                </c:pt>
                <c:pt idx="2">
                  <c:v>Организация культурно-досуговых мероприятий для граждан старшего поколения</c:v>
                </c:pt>
                <c:pt idx="3">
                  <c:v>Развитие «серебряного» добровольчество среди граждан старшего поколения</c:v>
                </c:pt>
                <c:pt idx="4">
                  <c:v>Обучение граждан старшего поколения основам компьютерной грамотности</c:v>
                </c:pt>
                <c:pt idx="5">
                  <c:v>Организация деятельности по интересам граждан старшего поколения</c:v>
                </c:pt>
                <c:pt idx="6">
                  <c:v>Организация «Социального туризма» для граждан старшего поколения</c:v>
                </c:pt>
                <c:pt idx="7">
                  <c:v>Организация курсов по выработке стиля и имиджа для граждан старшего поколения</c:v>
                </c:pt>
                <c:pt idx="8">
                  <c:v>Организация мастер-классов для граждан старшего поколения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24</c:v>
                </c:pt>
                <c:pt idx="5">
                  <c:v>21</c:v>
                </c:pt>
                <c:pt idx="6">
                  <c:v>20</c:v>
                </c:pt>
                <c:pt idx="7">
                  <c:v>20</c:v>
                </c:pt>
                <c:pt idx="8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Содействие поддержке психологического здоровья граждан старшего поколения</c:v>
                </c:pt>
                <c:pt idx="1">
                  <c:v>Организация физкультурно-оздоровительных мероприятий для граждан старшего поколения</c:v>
                </c:pt>
                <c:pt idx="2">
                  <c:v>Организация культурно-досуговых мероприятий для граждан старшего поколения</c:v>
                </c:pt>
                <c:pt idx="3">
                  <c:v>Развитие «серебряного» добровольчество среди граждан старшего поколения</c:v>
                </c:pt>
                <c:pt idx="4">
                  <c:v>Обучение граждан старшего поколения основам компьютерной грамотности</c:v>
                </c:pt>
                <c:pt idx="5">
                  <c:v>Организация деятельности по интересам граждан старшего поколения</c:v>
                </c:pt>
                <c:pt idx="6">
                  <c:v>Организация «Социального туризма» для граждан старшего поколения</c:v>
                </c:pt>
                <c:pt idx="7">
                  <c:v>Организация курсов по выработке стиля и имиджа для граждан старшего поколения</c:v>
                </c:pt>
                <c:pt idx="8">
                  <c:v>Организация мастер-классов для граждан старшего поколения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Содействие поддержке психологического здоровья граждан старшего поколения</c:v>
                </c:pt>
                <c:pt idx="1">
                  <c:v>Организация физкультурно-оздоровительных мероприятий для граждан старшего поколения</c:v>
                </c:pt>
                <c:pt idx="2">
                  <c:v>Организация культурно-досуговых мероприятий для граждан старшего поколения</c:v>
                </c:pt>
                <c:pt idx="3">
                  <c:v>Развитие «серебряного» добровольчество среди граждан старшего поколения</c:v>
                </c:pt>
                <c:pt idx="4">
                  <c:v>Обучение граждан старшего поколения основам компьютерной грамотности</c:v>
                </c:pt>
                <c:pt idx="5">
                  <c:v>Организация деятельности по интересам граждан старшего поколения</c:v>
                </c:pt>
                <c:pt idx="6">
                  <c:v>Организация «Социального туризма» для граждан старшего поколения</c:v>
                </c:pt>
                <c:pt idx="7">
                  <c:v>Организация курсов по выработке стиля и имиджа для граждан старшего поколения</c:v>
                </c:pt>
                <c:pt idx="8">
                  <c:v>Организация мастер-классов для граждан старшего поколения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0359592"/>
        <c:axId val="280328352"/>
      </c:barChart>
      <c:catAx>
        <c:axId val="280359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328352"/>
        <c:crosses val="autoZero"/>
        <c:auto val="1"/>
        <c:lblAlgn val="ctr"/>
        <c:lblOffset val="100"/>
        <c:noMultiLvlLbl val="0"/>
      </c:catAx>
      <c:valAx>
        <c:axId val="280328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0359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Содействие поддержке психологического здоровья граждан старшего поколения</c:v>
                </c:pt>
                <c:pt idx="1">
                  <c:v>Организация физкультурно-оздоровительных мероприятий для граждан старшего поколения</c:v>
                </c:pt>
                <c:pt idx="2">
                  <c:v>Организация культурно-досуговых мероприятий для граждан старшего поколения</c:v>
                </c:pt>
                <c:pt idx="3">
                  <c:v>Развитие «серебряного» добровольчество среди граждан старшего поколения</c:v>
                </c:pt>
                <c:pt idx="4">
                  <c:v>Обучение граждан старшего поколения основам компьютерной грамотности</c:v>
                </c:pt>
                <c:pt idx="5">
                  <c:v>Организация деятельности по интересам граждан старшего поколения</c:v>
                </c:pt>
                <c:pt idx="6">
                  <c:v>Организация «Социального туризма» для граждан старшего поколения</c:v>
                </c:pt>
                <c:pt idx="7">
                  <c:v>Организация курсов по выработке стиля и имиджа для граждан старшего поколения</c:v>
                </c:pt>
                <c:pt idx="8">
                  <c:v>Организация мастер-классов для граждан старшего поколения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</c:v>
                </c:pt>
                <c:pt idx="1">
                  <c:v>28</c:v>
                </c:pt>
                <c:pt idx="2">
                  <c:v>26</c:v>
                </c:pt>
                <c:pt idx="3">
                  <c:v>26</c:v>
                </c:pt>
                <c:pt idx="4">
                  <c:v>25</c:v>
                </c:pt>
                <c:pt idx="5">
                  <c:v>22</c:v>
                </c:pt>
                <c:pt idx="6">
                  <c:v>22</c:v>
                </c:pt>
                <c:pt idx="7">
                  <c:v>21</c:v>
                </c:pt>
                <c:pt idx="8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Содействие поддержке психологического здоровья граждан старшего поколения</c:v>
                </c:pt>
                <c:pt idx="1">
                  <c:v>Организация физкультурно-оздоровительных мероприятий для граждан старшего поколения</c:v>
                </c:pt>
                <c:pt idx="2">
                  <c:v>Организация культурно-досуговых мероприятий для граждан старшего поколения</c:v>
                </c:pt>
                <c:pt idx="3">
                  <c:v>Развитие «серебряного» добровольчество среди граждан старшего поколения</c:v>
                </c:pt>
                <c:pt idx="4">
                  <c:v>Обучение граждан старшего поколения основам компьютерной грамотности</c:v>
                </c:pt>
                <c:pt idx="5">
                  <c:v>Организация деятельности по интересам граждан старшего поколения</c:v>
                </c:pt>
                <c:pt idx="6">
                  <c:v>Организация «Социального туризма» для граждан старшего поколения</c:v>
                </c:pt>
                <c:pt idx="7">
                  <c:v>Организация курсов по выработке стиля и имиджа для граждан старшего поколения</c:v>
                </c:pt>
                <c:pt idx="8">
                  <c:v>Организация мастер-классов для граждан старшего поколения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Содействие поддержке психологического здоровья граждан старшего поколения</c:v>
                </c:pt>
                <c:pt idx="1">
                  <c:v>Организация физкультурно-оздоровительных мероприятий для граждан старшего поколения</c:v>
                </c:pt>
                <c:pt idx="2">
                  <c:v>Организация культурно-досуговых мероприятий для граждан старшего поколения</c:v>
                </c:pt>
                <c:pt idx="3">
                  <c:v>Развитие «серебряного» добровольчество среди граждан старшего поколения</c:v>
                </c:pt>
                <c:pt idx="4">
                  <c:v>Обучение граждан старшего поколения основам компьютерной грамотности</c:v>
                </c:pt>
                <c:pt idx="5">
                  <c:v>Организация деятельности по интересам граждан старшего поколения</c:v>
                </c:pt>
                <c:pt idx="6">
                  <c:v>Организация «Социального туризма» для граждан старшего поколения</c:v>
                </c:pt>
                <c:pt idx="7">
                  <c:v>Организация курсов по выработке стиля и имиджа для граждан старшего поколения</c:v>
                </c:pt>
                <c:pt idx="8">
                  <c:v>Организация мастер-классов для граждан старшего поколения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0324824"/>
        <c:axId val="280327960"/>
      </c:barChart>
      <c:catAx>
        <c:axId val="28032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327960"/>
        <c:crosses val="autoZero"/>
        <c:auto val="1"/>
        <c:lblAlgn val="l"/>
        <c:lblOffset val="100"/>
        <c:noMultiLvlLbl val="0"/>
      </c:catAx>
      <c:valAx>
        <c:axId val="2803279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032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граждан старшего поколения основам компьютерной грамотности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3.3007498982814701E-2"/>
                  <c:y val="3.346037960022736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891650427392637E-2"/>
                  <c:y val="1.363979434403346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8581652555724491E-2"/>
                  <c:y val="0.12004205433728084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697500237088354E-2"/>
                  <c:y val="-2.30517601706107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890042597229199E-2"/>
                  <c:y val="1.6274686622532407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Занятия организуются</c:v>
                </c:pt>
                <c:pt idx="1">
                  <c:v>Организуется участие граждан старшего возраста в конкурсах по компьютерной грамотности</c:v>
                </c:pt>
                <c:pt idx="2">
                  <c:v>Участие во Всероссийском конкурсе личных достижений в сфере компьютерной грамотности "Спасибо интернету" </c:v>
                </c:pt>
                <c:pt idx="3">
                  <c:v>Участие во Всероссийском чемпионате по компьютерному многоборью среди пенсионеров</c:v>
                </c:pt>
                <c:pt idx="4">
                  <c:v>Деятельность не реализуется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</c:v>
                </c:pt>
                <c:pt idx="1">
                  <c:v>36</c:v>
                </c:pt>
                <c:pt idx="2">
                  <c:v>6</c:v>
                </c:pt>
                <c:pt idx="3">
                  <c:v>5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Занятия организуются</c:v>
                </c:pt>
                <c:pt idx="1">
                  <c:v>Организуется участие граждан старшего возраста в конкурсах по компьютерной грамотности</c:v>
                </c:pt>
                <c:pt idx="2">
                  <c:v>Участие во Всероссийском конкурсе личных достижений в сфере компьютерной грамотности "Спасибо интернету" </c:v>
                </c:pt>
                <c:pt idx="3">
                  <c:v>Участие во Всероссийском чемпионате по компьютерному многоборью среди пенсионеров</c:v>
                </c:pt>
                <c:pt idx="4">
                  <c:v>Деятельность не реализуется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Занятия организуются</c:v>
                </c:pt>
                <c:pt idx="1">
                  <c:v>Организуется участие граждан старшего возраста в конкурсах по компьютерной грамотности</c:v>
                </c:pt>
                <c:pt idx="2">
                  <c:v>Участие во Всероссийском конкурсе личных достижений в сфере компьютерной грамотности "Спасибо интернету" </c:v>
                </c:pt>
                <c:pt idx="3">
                  <c:v>Участие во Всероссийском чемпионате по компьютерному многоборью среди пенсионеров</c:v>
                </c:pt>
                <c:pt idx="4">
                  <c:v>Деятельность не реализуется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2950368189141948"/>
          <c:w val="0.88677984701358326"/>
          <c:h val="0.361811926507481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по интересам граждан старшего поколения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152400" dist="317500" dir="5400000" sx="89000" sy="89000" rotWithShape="0">
                <a:prstClr val="black">
                  <a:alpha val="15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52400" dist="317500" dir="5400000" sx="89000" sy="89000" rotWithShape="0">
                  <a:prstClr val="black">
                    <a:alpha val="1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>
                <a:outerShdw blurRad="317500" dist="38100" algn="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Читательская деятельность</c:v>
                </c:pt>
                <c:pt idx="1">
                  <c:v>Музыкальная деятельность</c:v>
                </c:pt>
                <c:pt idx="2">
                  <c:v>Танцевальная деятельность</c:v>
                </c:pt>
                <c:pt idx="3">
                  <c:v>Театральная деятельность</c:v>
                </c:pt>
                <c:pt idx="4">
                  <c:v>Обучающая деятельность</c:v>
                </c:pt>
                <c:pt idx="5">
                  <c:v>Творческая деятельность</c:v>
                </c:pt>
                <c:pt idx="6">
                  <c:v>Спортивная деятельность</c:v>
                </c:pt>
                <c:pt idx="7">
                  <c:v>Кружковая деятельность</c:v>
                </c:pt>
                <c:pt idx="8">
                  <c:v>Деятельность не реализуется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</c:v>
                </c:pt>
                <c:pt idx="1">
                  <c:v>12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10</c:v>
                </c:pt>
                <c:pt idx="6">
                  <c:v>8</c:v>
                </c:pt>
                <c:pt idx="7">
                  <c:v>7</c:v>
                </c:pt>
                <c:pt idx="8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Читательская деятельность</c:v>
                </c:pt>
                <c:pt idx="1">
                  <c:v>Музыкальная деятельность</c:v>
                </c:pt>
                <c:pt idx="2">
                  <c:v>Танцевальная деятельность</c:v>
                </c:pt>
                <c:pt idx="3">
                  <c:v>Театральная деятельность</c:v>
                </c:pt>
                <c:pt idx="4">
                  <c:v>Обучающая деятельность</c:v>
                </c:pt>
                <c:pt idx="5">
                  <c:v>Творческая деятельность</c:v>
                </c:pt>
                <c:pt idx="6">
                  <c:v>Спортивная деятельность</c:v>
                </c:pt>
                <c:pt idx="7">
                  <c:v>Кружковая деятельность</c:v>
                </c:pt>
                <c:pt idx="8">
                  <c:v>Деятельность не реализуется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Читательская деятельность</c:v>
                </c:pt>
                <c:pt idx="1">
                  <c:v>Музыкальная деятельность</c:v>
                </c:pt>
                <c:pt idx="2">
                  <c:v>Танцевальная деятельность</c:v>
                </c:pt>
                <c:pt idx="3">
                  <c:v>Театральная деятельность</c:v>
                </c:pt>
                <c:pt idx="4">
                  <c:v>Обучающая деятельность</c:v>
                </c:pt>
                <c:pt idx="5">
                  <c:v>Творческая деятельность</c:v>
                </c:pt>
                <c:pt idx="6">
                  <c:v>Спортивная деятельность</c:v>
                </c:pt>
                <c:pt idx="7">
                  <c:v>Кружковая деятельность</c:v>
                </c:pt>
                <c:pt idx="8">
                  <c:v>Деятельность не реализуется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547184"/>
        <c:axId val="207547968"/>
      </c:barChart>
      <c:catAx>
        <c:axId val="207547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7547968"/>
        <c:crosses val="autoZero"/>
        <c:auto val="1"/>
        <c:lblAlgn val="ctr"/>
        <c:lblOffset val="100"/>
        <c:noMultiLvlLbl val="0"/>
      </c:catAx>
      <c:valAx>
        <c:axId val="207547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547184"/>
        <c:crosses val="autoZero"/>
        <c:crossBetween val="between"/>
      </c:valAx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4819573457447408E-2"/>
                  <c:y val="1.6403947861924593E-2"/>
                </c:manualLayout>
              </c:layout>
              <c:tx>
                <c:rich>
                  <a:bodyPr/>
                  <a:lstStyle/>
                  <a:p>
                    <a:fld id="{73DA81EF-F1CE-4509-9E59-06073F3CCDCD}" type="VALUE">
                      <a:rPr lang="en-US" baseline="0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0446932144525702E-2"/>
                  <c:y val="-7.58682588614013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024763610534691E-2"/>
                  <c:y val="8.201973930962230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981130503373689E-2"/>
                  <c:y val="1.4353454379184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397404923456399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7490565251686865E-2"/>
                  <c:y val="-3.7591946251539627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5589619693825596E-2"/>
                  <c:y val="-1.64039478619246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3.53698157149050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9676885908147677E-2"/>
                  <c:y val="1.02524674137028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общеукрепляющая гимнастика</c:v>
                </c:pt>
                <c:pt idx="1">
                  <c:v>скандинавская ходьба</c:v>
                </c:pt>
                <c:pt idx="2">
                  <c:v>занятия по профилактике деменции</c:v>
                </c:pt>
                <c:pt idx="3">
                  <c:v>посещение тренажерного зала</c:v>
                </c:pt>
                <c:pt idx="4">
                  <c:v>посещение бассейна</c:v>
                </c:pt>
                <c:pt idx="5">
                  <c:v>спортивные мероприятия (игры, конкурсы)</c:v>
                </c:pt>
                <c:pt idx="6">
                  <c:v>занятие по восточной гимнастике «Цигун», йога</c:v>
                </c:pt>
                <c:pt idx="7">
                  <c:v>группа здоровья</c:v>
                </c:pt>
                <c:pt idx="8">
                  <c:v>не реализуются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25</c:v>
                </c:pt>
                <c:pt idx="1">
                  <c:v>25</c:v>
                </c:pt>
                <c:pt idx="2">
                  <c:v>15</c:v>
                </c:pt>
                <c:pt idx="3">
                  <c:v>8</c:v>
                </c:pt>
                <c:pt idx="4">
                  <c:v>8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018409164229799E-3"/>
          <c:y val="0.76193415461786473"/>
          <c:w val="0.85200761046169926"/>
          <c:h val="0.17401989237008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мероприятия к социально-значимым датам</c:v>
                </c:pt>
                <c:pt idx="1">
                  <c:v>конкурсно-развлекательные программы</c:v>
                </c:pt>
                <c:pt idx="2">
                  <c:v>просмотры фильмов</c:v>
                </c:pt>
                <c:pt idx="3">
                  <c:v>вечера отдыха</c:v>
                </c:pt>
                <c:pt idx="4">
                  <c:v>встречи с творческими людьми</c:v>
                </c:pt>
                <c:pt idx="5">
                  <c:v>круглые столы</c:v>
                </c:pt>
                <c:pt idx="6">
                  <c:v>поздравление с юбилеями, памятными датами</c:v>
                </c:pt>
                <c:pt idx="7">
                  <c:v>танцевальные мероприятия</c:v>
                </c:pt>
                <c:pt idx="8">
                  <c:v>поэтический круиз</c:v>
                </c:pt>
                <c:pt idx="9">
                  <c:v>квесты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50</c:v>
                </c:pt>
                <c:pt idx="1">
                  <c:v>33</c:v>
                </c:pt>
                <c:pt idx="2">
                  <c:v>25</c:v>
                </c:pt>
                <c:pt idx="3">
                  <c:v>19</c:v>
                </c:pt>
                <c:pt idx="4">
                  <c:v>19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мероприятия к социально-значимым датам</c:v>
                </c:pt>
                <c:pt idx="1">
                  <c:v>конкурсно-развлекательные программы</c:v>
                </c:pt>
                <c:pt idx="2">
                  <c:v>просмотры фильмов</c:v>
                </c:pt>
                <c:pt idx="3">
                  <c:v>вечера отдыха</c:v>
                </c:pt>
                <c:pt idx="4">
                  <c:v>встречи с творческими людьми</c:v>
                </c:pt>
                <c:pt idx="5">
                  <c:v>круглые столы</c:v>
                </c:pt>
                <c:pt idx="6">
                  <c:v>поздравление с юбилеями, памятными датами</c:v>
                </c:pt>
                <c:pt idx="7">
                  <c:v>танцевальные мероприятия</c:v>
                </c:pt>
                <c:pt idx="8">
                  <c:v>поэтический круиз</c:v>
                </c:pt>
                <c:pt idx="9">
                  <c:v>квесты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мероприятия к социально-значимым датам</c:v>
                </c:pt>
                <c:pt idx="1">
                  <c:v>конкурсно-развлекательные программы</c:v>
                </c:pt>
                <c:pt idx="2">
                  <c:v>просмотры фильмов</c:v>
                </c:pt>
                <c:pt idx="3">
                  <c:v>вечера отдыха</c:v>
                </c:pt>
                <c:pt idx="4">
                  <c:v>встречи с творческими людьми</c:v>
                </c:pt>
                <c:pt idx="5">
                  <c:v>круглые столы</c:v>
                </c:pt>
                <c:pt idx="6">
                  <c:v>поздравление с юбилеями, памятными датами</c:v>
                </c:pt>
                <c:pt idx="7">
                  <c:v>танцевальные мероприятия</c:v>
                </c:pt>
                <c:pt idx="8">
                  <c:v>поэтический круиз</c:v>
                </c:pt>
                <c:pt idx="9">
                  <c:v>квесты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207550712"/>
        <c:axId val="279989616"/>
      </c:barChart>
      <c:catAx>
        <c:axId val="20755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9989616"/>
        <c:crosses val="autoZero"/>
        <c:auto val="1"/>
        <c:lblAlgn val="ctr"/>
        <c:lblOffset val="100"/>
        <c:noMultiLvlLbl val="0"/>
      </c:catAx>
      <c:valAx>
        <c:axId val="2799896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55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поделки из бумаги</c:v>
                </c:pt>
                <c:pt idx="1">
                  <c:v>кукла скрутка</c:v>
                </c:pt>
                <c:pt idx="2">
                  <c:v>изделия из джута</c:v>
                </c:pt>
                <c:pt idx="3">
                  <c:v>вязание</c:v>
                </c:pt>
                <c:pt idx="4">
                  <c:v>пэчворк</c:v>
                </c:pt>
                <c:pt idx="5">
                  <c:v>валяние из шерсти</c:v>
                </c:pt>
                <c:pt idx="6">
                  <c:v>мыловарение</c:v>
                </c:pt>
                <c:pt idx="7">
                  <c:v>изделия из ткани</c:v>
                </c:pt>
                <c:pt idx="8">
                  <c:v>рисование</c:v>
                </c:pt>
                <c:pt idx="9">
                  <c:v>изделия из фетра</c:v>
                </c:pt>
                <c:pt idx="10">
                  <c:v>квиллинг</c:v>
                </c:pt>
                <c:pt idx="11">
                  <c:v>открытки к праздникам</c:v>
                </c:pt>
                <c:pt idx="12">
                  <c:v>правополушарное рисование</c:v>
                </c:pt>
                <c:pt idx="13">
                  <c:v>тканевый картонаж</c:v>
                </c:pt>
                <c:pt idx="14">
                  <c:v>мезенская роспись</c:v>
                </c:pt>
                <c:pt idx="15">
                  <c:v>цветы из фоамирана, атласных лен</c:v>
                </c:pt>
                <c:pt idx="16">
                  <c:v>поделки) интерьер для украшения дачи</c:v>
                </c:pt>
                <c:pt idx="17">
                  <c:v>свит-дизайн</c:v>
                </c:pt>
                <c:pt idx="18">
                  <c:v>пластилиинография</c:v>
                </c:pt>
                <c:pt idx="19">
                  <c:v>декупаж</c:v>
                </c:pt>
                <c:pt idx="20">
                  <c:v>арт-терапия</c:v>
                </c:pt>
                <c:pt idx="21">
                  <c:v>модульное моделирование</c:v>
                </c:pt>
                <c:pt idx="22">
                  <c:v>папье-маше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39</c:v>
                </c:pt>
                <c:pt idx="1">
                  <c:v>23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  <c:pt idx="6">
                  <c:v>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990792"/>
        <c:axId val="279990400"/>
      </c:barChart>
      <c:valAx>
        <c:axId val="2799904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79990792"/>
        <c:crosses val="autoZero"/>
        <c:crossBetween val="between"/>
      </c:valAx>
      <c:catAx>
        <c:axId val="279990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9990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5.8793629859196526E-2"/>
                  <c:y val="6.7496366448367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3529827339176383E-2"/>
                  <c:y val="-5.2889685600202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183973664592599E-2"/>
                  <c:y val="1.7219276428846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833575522755715E-2"/>
                  <c:y val="-2.675958840386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очное посещение учреждений культуры: музеев, театров, выставок и т.д.</c:v>
                </c:pt>
                <c:pt idx="1">
                  <c:v>участие в онлайн-экскурсиях</c:v>
                </c:pt>
                <c:pt idx="2">
                  <c:v>участие в организованных туристических маршрутах по Республике Коми и за ее пределами</c:v>
                </c:pt>
                <c:pt idx="3">
                  <c:v>туристические поход за город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18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консультации по гигиене</c:v>
                </c:pt>
                <c:pt idx="1">
                  <c:v>фотосессии</c:v>
                </c:pt>
                <c:pt idx="2">
                  <c:v>консультации по выработке стиля в одежде, прическе и т.д.</c:v>
                </c:pt>
                <c:pt idx="3">
                  <c:v>проведение «Дней красоты»</c:v>
                </c:pt>
                <c:pt idx="4">
                  <c:v>мастер-классы по уходу за лицом и телом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9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консультации по гигиене</c:v>
                </c:pt>
                <c:pt idx="1">
                  <c:v>фотосессии</c:v>
                </c:pt>
                <c:pt idx="2">
                  <c:v>консультации по выработке стиля в одежде, прическе и т.д.</c:v>
                </c:pt>
                <c:pt idx="3">
                  <c:v>проведение «Дней красоты»</c:v>
                </c:pt>
                <c:pt idx="4">
                  <c:v>мастер-классы по уходу за лицом и телом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консультации по гигиене</c:v>
                </c:pt>
                <c:pt idx="1">
                  <c:v>фотосессии</c:v>
                </c:pt>
                <c:pt idx="2">
                  <c:v>консультации по выработке стиля в одежде, прическе и т.д.</c:v>
                </c:pt>
                <c:pt idx="3">
                  <c:v>проведение «Дней красоты»</c:v>
                </c:pt>
                <c:pt idx="4">
                  <c:v>мастер-классы по уходу за лицом и телом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549928"/>
        <c:axId val="280356848"/>
      </c:barChart>
      <c:catAx>
        <c:axId val="20754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356848"/>
        <c:crosses val="autoZero"/>
        <c:auto val="1"/>
        <c:lblAlgn val="ctr"/>
        <c:lblOffset val="100"/>
        <c:noMultiLvlLbl val="0"/>
      </c:catAx>
      <c:valAx>
        <c:axId val="280356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549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индивидуальные психологические консультации</c:v>
                </c:pt>
                <c:pt idx="1">
                  <c:v>психологические тренинги</c:v>
                </c:pt>
                <c:pt idx="2">
                  <c:v>групповые психологические консультации</c:v>
                </c:pt>
                <c:pt idx="3">
                  <c:v>посещение сенсорной комнаты</c:v>
                </c:pt>
                <c:pt idx="4">
                  <c:v>гимнастика ума</c:v>
                </c:pt>
                <c:pt idx="5">
                  <c:v>нейробика</c:v>
                </c:pt>
                <c:pt idx="6">
                  <c:v>музыкальная терапия</c:v>
                </c:pt>
                <c:pt idx="7">
                  <c:v>клуб «Общение»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</c:v>
                </c:pt>
                <c:pt idx="1">
                  <c:v>28</c:v>
                </c:pt>
                <c:pt idx="2">
                  <c:v>25</c:v>
                </c:pt>
                <c:pt idx="3">
                  <c:v>16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индивидуальные психологические консультации</c:v>
                </c:pt>
                <c:pt idx="1">
                  <c:v>психологические тренинги</c:v>
                </c:pt>
                <c:pt idx="2">
                  <c:v>групповые психологические консультации</c:v>
                </c:pt>
                <c:pt idx="3">
                  <c:v>посещение сенсорной комнаты</c:v>
                </c:pt>
                <c:pt idx="4">
                  <c:v>гимнастика ума</c:v>
                </c:pt>
                <c:pt idx="5">
                  <c:v>нейробика</c:v>
                </c:pt>
                <c:pt idx="6">
                  <c:v>музыкальная терапия</c:v>
                </c:pt>
                <c:pt idx="7">
                  <c:v>клуб «Общение»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индивидуальные психологические консультации</c:v>
                </c:pt>
                <c:pt idx="1">
                  <c:v>психологические тренинги</c:v>
                </c:pt>
                <c:pt idx="2">
                  <c:v>групповые психологические консультации</c:v>
                </c:pt>
                <c:pt idx="3">
                  <c:v>посещение сенсорной комнаты</c:v>
                </c:pt>
                <c:pt idx="4">
                  <c:v>гимнастика ума</c:v>
                </c:pt>
                <c:pt idx="5">
                  <c:v>нейробика</c:v>
                </c:pt>
                <c:pt idx="6">
                  <c:v>музыкальная терапия</c:v>
                </c:pt>
                <c:pt idx="7">
                  <c:v>клуб «Общение»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0357632"/>
        <c:axId val="280358024"/>
      </c:barChart>
      <c:catAx>
        <c:axId val="280357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0358024"/>
        <c:crosses val="autoZero"/>
        <c:auto val="1"/>
        <c:lblAlgn val="ctr"/>
        <c:lblOffset val="100"/>
        <c:noMultiLvlLbl val="0"/>
      </c:catAx>
      <c:valAx>
        <c:axId val="2803580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035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3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43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80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30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9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02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7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62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7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45D62-3D0B-4ADE-B51A-8ACA3FA33BB3}" type="datetimeFigureOut">
              <a:rPr lang="ru-RU" smtClean="0"/>
              <a:t>11.10.2022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6674-95F2-402E-8A10-81761415F9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37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05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9883" y="2706078"/>
            <a:ext cx="113770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Мероприятия, реализуемые организациями социального обслуживания в рамках деятельности клубов «Активное долголетие»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5829" y="5068388"/>
            <a:ext cx="4650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Пучкова Марина Николаевна,</a:t>
            </a:r>
          </a:p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социальной работе</a:t>
            </a:r>
          </a:p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по развитию форм работы с гражданами пожилого возраста и ветеранами</a:t>
            </a:r>
            <a:endParaRPr lang="ru-RU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6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1842"/>
              </p:ext>
            </p:extLst>
          </p:nvPr>
        </p:nvGraphicFramePr>
        <p:xfrm>
          <a:off x="375345" y="1370024"/>
          <a:ext cx="11637021" cy="46488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035"/>
                <a:gridCol w="8935986"/>
              </a:tblGrid>
              <a:tr h="3679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02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Воркуты»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Кружок «Кинолента» (совместный просмотр фильмов и обсуждение). Цель: обучение осознанному сопереживанию эмоциональному состоянию другого человека, нахождение путей выхода из трудных жизненных ситуаций, решение душевных конфликтов, анализ личных переживаний, действий, понимание многомерности образа, решения и человека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062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Сосногорска»</a:t>
                      </a: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«Эта знакомая и незнакомая Республика Коми»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54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Усинска»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«В своем кругу». Вовлечение граждан пожилого возраста в социальную активность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83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Прилузского района»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«Познавательный час на дому». Цель - сохранение физической, психической и социальной активности пожилых граждан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99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Сысольского района»</a:t>
                      </a: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«Активный автобус», направленный на организацию выездных занятий с целью привлечения пожилых граждан и инвалидов, проживающих в Сысольском районе к активному долголетию и волонтерству. Проект «Клуб «Активное долголетие «Вдохновение», направлен на создание условий для сохранения здоровья пожилых людей и их высокой социальной активности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Эжвинского района города Сыктывкара»</a:t>
                      </a: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«Комплексная программа социально-реабилитационного отделения «Ветер перемен» Подпрограмма «Группа дневного пребывания». Культурно-досуговое направление. Цель: вовлечение людей старшего поколения в социальные виды взаимодействия, увеличение коммуникативных навыков, выработка активной жизненной позиции, содержательное насыщение досугового времени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5265" y="435989"/>
            <a:ext cx="11117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организации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культурно-досуговых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мероприятий для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старшего поколения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7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133522831"/>
              </p:ext>
            </p:extLst>
          </p:nvPr>
        </p:nvGraphicFramePr>
        <p:xfrm>
          <a:off x="606391" y="719666"/>
          <a:ext cx="1124230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048000" y="1508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мастер-классов для граждан старшего поколения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49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87552"/>
              </p:ext>
            </p:extLst>
          </p:nvPr>
        </p:nvGraphicFramePr>
        <p:xfrm>
          <a:off x="277489" y="998349"/>
          <a:ext cx="11637021" cy="46783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035"/>
                <a:gridCol w="8935986"/>
              </a:tblGrid>
              <a:tr h="3679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2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Воркуты»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Кружок прикладного творчества «Вдохновение»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564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ГБУ РК «ЦСЗН г. Вуктыла»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Творческая мастерская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5454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ГБУ РК «ЦСЗН г. Сосногорска»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Академия творчества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026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ГБУ РК «ЦСЗН г. Усинска»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Творчество-рецепт от одиночества. Вовлечение в активную деятельность, посредством проведения мастер-классов, развитие мелкой моторики у пожилых людей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99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ГБУ РК «ЦСЗН г. Ухты»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«Декупаж», «Волшебные нити», «Мастерство своими руками». Цель: раскрытие или развитие возможностей и интересов граждан пожилого возраста через самореализацию в творчестве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Сыктывдинского района»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«Лаборатория творчества северного края»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74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ГБУ РК «ЦСЗН Удорского района»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Мастер-класс по мезенской росписи, изготовление в технике канзаши, георгиевская лента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973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ГБУ РК «ЦСЗН Эжвинского района г. Сыктывкара»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«Комплексная программа социально-реабилитационного отделения «Ветер перемен» Подпрограмма «Группа дневного пребывания». Социально-трудовое направление. Цель: раскрытие творческого потенциала людей старшего поколения путем приобретения ими конкретных навыков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64656" y="108632"/>
            <a:ext cx="10404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организации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мастер-классов для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старшего поколения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4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21306" y="454463"/>
            <a:ext cx="8566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«Социального туризма» для граждан старшего поколения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18086996"/>
              </p:ext>
            </p:extLst>
          </p:nvPr>
        </p:nvGraphicFramePr>
        <p:xfrm>
          <a:off x="1638434" y="1014351"/>
          <a:ext cx="9332227" cy="4829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9500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55031" y="387765"/>
            <a:ext cx="10404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организации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«Социального туризма» для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старшего поколения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19388"/>
              </p:ext>
            </p:extLst>
          </p:nvPr>
        </p:nvGraphicFramePr>
        <p:xfrm>
          <a:off x="277489" y="1171604"/>
          <a:ext cx="11637021" cy="47169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035"/>
                <a:gridCol w="8935986"/>
              </a:tblGrid>
              <a:tr h="3679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2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Воркуты»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«Медвежий край». Цель: расширение жизненного пространства, восстановление физических и психических сил, расширение знаний по познанию природы, традиций и культуры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5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г.Сосногорска»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Эта знакомая и незнакомая Республика Коми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5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Сыктывкара»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Проект «Странники» (организация экскурсий по РК), проект «Народный университет для граждан пожилого возраста» (организация экскурсий на выставки в Национальной галерее РК)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02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г.Ухты»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«Виртуальный туризм». Цель: повышение уровня социальной адаптации граждан пожилого возраста через взаимодействие с окружающим миром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9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Прилузского района»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Социальный туризм. Цель - расширение кругозора, повышение социальной активности, укрепление здоровья пожилых граждан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Троицко-Печорского района»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Организация досуга граждан пожилого возраста «Социальный туризм»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7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Эжвинского района г.Сыктывкара»</a:t>
                      </a:r>
                      <a:endParaRPr lang="ru-RU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Комплексная программа социально-реабилитационного отделения «Ветер перемен» подпрограмма «Туркотыр». Цель: социализация людей старшего поколения и инвалидов посредством реализации инновационной социальной технологии – социальный туризм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173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8425" y="237507"/>
            <a:ext cx="8653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курсов по выработке стиля и имиджа для граждан старшего поколения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20626683"/>
              </p:ext>
            </p:extLst>
          </p:nvPr>
        </p:nvGraphicFramePr>
        <p:xfrm>
          <a:off x="1097279" y="1145406"/>
          <a:ext cx="10462661" cy="499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5631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55630" y="647647"/>
            <a:ext cx="841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организации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курсов по выработке стиля и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имиджа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старшего поколения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190437"/>
              </p:ext>
            </p:extLst>
          </p:nvPr>
        </p:nvGraphicFramePr>
        <p:xfrm>
          <a:off x="392992" y="2307385"/>
          <a:ext cx="11637021" cy="20139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035"/>
                <a:gridCol w="8935986"/>
              </a:tblGrid>
              <a:tr h="3679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2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Воркуты»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Клуб «Я женщина». Цель: Повысить уровень знаний о себе, о своем внутреннем мире, о своих возможностях, научится оставаться женщиной в любых сложных ситуациях, повысить самооценку и быть всегда красивой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5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Сысольского района»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Проект «Салон красоты на диване», направленный на организацию занятий по обучению правилам ухода за собой, методам самомассажа, с привлечением специалистов - парикмахеров, косметологов, визажистов, массажистов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4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79571" y="147630"/>
            <a:ext cx="7218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Содействие поддержке психологического здоровья граждан старшего поколения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3645817"/>
              </p:ext>
            </p:extLst>
          </p:nvPr>
        </p:nvGraphicFramePr>
        <p:xfrm>
          <a:off x="904775" y="1126256"/>
          <a:ext cx="10568539" cy="5012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8199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9760" y="176009"/>
            <a:ext cx="841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одействия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поддержке психологического здоровья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старшего поколения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97720"/>
              </p:ext>
            </p:extLst>
          </p:nvPr>
        </p:nvGraphicFramePr>
        <p:xfrm>
          <a:off x="277489" y="1171604"/>
          <a:ext cx="11637021" cy="48180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035"/>
                <a:gridCol w="8935986"/>
              </a:tblGrid>
              <a:tr h="3679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2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Воркуты»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«Преодоление». Цель: адаптация человека к любым сложным ситуациям, принятие себя как личности; индивидуальные консультации, песочная терапия, тренинги на устранение блоков и зажимов в теле «Телесная терапия», тренинги по снятию усталости, психосоматических проблем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5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г.Сосногорска»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Сам себе психолог. Сохранение психологического здоровья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5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г.Сыктывкара»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«Умактив»,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рофилактика деменции среди граждан пожилого возраста с когнитивными дисфункциями в начальной стадии через проведение социально-реабилитационных мероприятий по коррекции когнитивных отклонений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02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г.Ухты»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«Тренинг общения», «Кризисы поздней взрослости». Цель: поддержание у пожилых людей благоприятного эмоционального фона, развивать память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9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Сысольского района»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психологической поддержки для граждан пожилого возраста и серебряных волонтёров «Лаборатория успеха», направленная на улучшение психоэмоционального состояния, поддержку и преодоление психологических барьеров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Эжвинского района г.Сыктывкара»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Комплексная программа социально-реабилитационного отделения «Ветер перемен», п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одпрограмма «Познай себя». Цель: способствовать психологической адаптации людей старшего поколения и инвалидов к изменяющимся условиям жизнедеятельности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654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09549" y="333759"/>
            <a:ext cx="9461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«серебряного» добровольчество среди граждан старшего поколения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25697458"/>
              </p:ext>
            </p:extLst>
          </p:nvPr>
        </p:nvGraphicFramePr>
        <p:xfrm>
          <a:off x="2030931" y="991402"/>
          <a:ext cx="8129069" cy="514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62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57943" y="247204"/>
            <a:ext cx="10720251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Анкета для сотрудников организаций социального обслуживания населения, 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ответственных за реализацию проектов и программ, направленных на улучшение положения и качества жизни граждан старшего поколения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6149291"/>
              </p:ext>
            </p:extLst>
          </p:nvPr>
        </p:nvGraphicFramePr>
        <p:xfrm>
          <a:off x="1802674" y="1645921"/>
          <a:ext cx="8926286" cy="397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9630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9759" y="77971"/>
            <a:ext cx="841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20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развития </a:t>
            </a:r>
            <a:r>
              <a:rPr lang="ru-RU" sz="20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«серебряного» </a:t>
            </a:r>
            <a:r>
              <a:rPr lang="ru-RU" sz="20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добровольчества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старшего поколения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64005"/>
              </p:ext>
            </p:extLst>
          </p:nvPr>
        </p:nvGraphicFramePr>
        <p:xfrm>
          <a:off x="277489" y="1171604"/>
          <a:ext cx="11637021" cy="53928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035"/>
                <a:gridCol w="8935986"/>
              </a:tblGrid>
              <a:tr h="3679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2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Воркуты»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участие в театральной деятельности с детьми инвалидами «Воркутинские топтыжки»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5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Вуктыла»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клуб «Добрые дела»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54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Сосногорска»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«Серебряный десант»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90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Сыктывкара»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Волонтёрское объединение «Несущие добро»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9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Усинска»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«Волонтером быть!». Помощь нуждающимся одиноким пожилым ветеранам и маломобильным гражданам старше 60 лет, оказавшиеся в трудной жизненной ситуации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г. Ухты»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«Уроки вежливости». Цель: обучение «серебряных» волонтеров поддержанию доброжелательных отношений при оказании помощи нуждающимся категориям граждан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4748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ГБУ РК «ЦСЗН Койгородского района»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Волонтерское движение «Серебряные волонтеры Койгородского района»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Прилузского района»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психологической поддержки «серебряных» волонтеров. Цель - улучшение психологического состояния «серебряных» волонтеров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РК «ЦСЗН Сысольского района»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Проект «Волонтерское объединение серебряных волонтёров «Добротворцы», направленный на формирование у граждан пожилого возраста ориентации на позитивные ценности через вовлечение в работу по оказанию помощи нуждающимся, содействие в духовном развитии и самореализации, привлечение к бескорыстному участию в социально-значимой деятельности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ГБУ РК «ЦСЗН Эжвинского района г.Сыктывкара»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Комплексная программа социально-реабилитационного отделения «Ветер перемен» Подпрограмма «Серебряное волонтёрство». Цель: создание условий для самореализации людей старшего поколения посредством организации работы волонтёрского отряда «Серебряные волонтёры Эжвы»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740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66787" y="197393"/>
            <a:ext cx="101354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Направления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деятельности по работе с гражданами старшего поколения, для реализации которых требуется методическая поддержка (обучение) ГБУ РК «Региональный центр развития социальных технологий»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70163001"/>
              </p:ext>
            </p:extLst>
          </p:nvPr>
        </p:nvGraphicFramePr>
        <p:xfrm>
          <a:off x="298383" y="1386038"/>
          <a:ext cx="11742821" cy="475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4928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3111" y="226268"/>
            <a:ext cx="101257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Направления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работы с гражданами пожилого возраста, для реализации которых необходим раздаточный материал, разработка которого требует участия ГБУ РК «Региональный центр развития социальных технологий»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48146993"/>
              </p:ext>
            </p:extLst>
          </p:nvPr>
        </p:nvGraphicFramePr>
        <p:xfrm>
          <a:off x="413885" y="1149598"/>
          <a:ext cx="11271183" cy="498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972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6392" y="430135"/>
            <a:ext cx="10828421" cy="2265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 граждан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старшего поколения по тематике проектов и программ, направленных на улучшение положения и качества жизни граждан старшего поколения, реализуемых в организациях социального обслуживания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007" y="2790107"/>
            <a:ext cx="536027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опросе приняли участие 153 гражданина старшего возраста, из них: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мужчин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139 женщин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280" y="2358187"/>
            <a:ext cx="4921669" cy="358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68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9319" y="220043"/>
            <a:ext cx="11444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(занятия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), которые хотели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бы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посещать граждане старшего возраста,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 они не проводятся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организациях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социального обслуживания населения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8452" y="1878300"/>
            <a:ext cx="10886173" cy="4241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Компьютерная грамотность (7 ответов из Корткеросского района,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Усть-Цилемского района, Троицко-Печорского района)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мастер-классов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ответов из Прилузского района, из АНО ЦСОН «Доброта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Сыктывдинского района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Плавание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 ответов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Сыктывдинского района, Сысольского района, Усть-Куломского района, Эжвинского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Сыктывкара, г. Печоры,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 ЦСОН «Доверие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тренинги (2 ответа из АНО ЦСОН «Доверие»,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Сыктывдинского района)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Фитнес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ответа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Вуктыла)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Посещение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тренажерного зала (3 ответа из АНО ЦСОН «Доверие»,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Печоры, г. Сыктывкара)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Массаж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(9 ответов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Сыктывкара, Эжвинского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Сыктывкара)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курсе массажа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Инты)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Вязание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ответа из АНО ЦСОН «Доверие»,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Печоры, Сысольского района)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Вокал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ответа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Вуктыла, Удорского района)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Музыкальные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Вуктыла)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Танцы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ответа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Воркуты, Удорского района, Эжвинского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Сыктывкара)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Театральный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кружок (4 ответа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Воркуты, Удорского района)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08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7141" y="1801298"/>
            <a:ext cx="9798517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Групповые посещения театра, концертов (4 ответа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Усть-Куломского района)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Выезды по достопримечательным местам (4 ответа из АНО ЦСОН «Хорошая жизнь»,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Сосногорска)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Виртуальный туризм (2 ответа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Инты)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Настольный теннис (7 ответов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Усть-Куломского района)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Цветоводство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Усть-Куломского района)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Кулинария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Усть-Куломского района)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Гимнастика на свежем воздухе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Сыктывкара)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 по приусадебному хозяйству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Инты)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Курсы по диетическому питанию для пожилых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Инты)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Эстетика, макияж, стиль в одежде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Усинска)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Клуб знакомств для тех, кому за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Ухты)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навыкам самообороны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Ухты)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навыкам рисования пейзажа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Ухты)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Обучиться дизайну интерьера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Ухты)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Городские танцевальные ретро вечера (1 ответ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Ухты)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Медицинское обслуживание, консультации врачей (2 ответа из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Эжвинского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Сыктывкара)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141" y="176009"/>
            <a:ext cx="11444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(занятия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), которые хотели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бы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посещать граждане старшего возраста,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 они не проводятся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организациях социального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обслуживания населения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8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9172818"/>
              </p:ext>
            </p:extLst>
          </p:nvPr>
        </p:nvGraphicFramePr>
        <p:xfrm>
          <a:off x="1611086" y="288758"/>
          <a:ext cx="9152708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487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48000" y="279472"/>
            <a:ext cx="6096000" cy="951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граждан старшего возраста основам компьютерной грамотности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26051"/>
              </p:ext>
            </p:extLst>
          </p:nvPr>
        </p:nvGraphicFramePr>
        <p:xfrm>
          <a:off x="586376" y="1231464"/>
          <a:ext cx="11248572" cy="5006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96"/>
                <a:gridCol w="86127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ЦСЗН «Княжпогостского района»</a:t>
                      </a:r>
                    </a:p>
                    <a:p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по обучению граждан старшего возраста и инвалидов компьютерной грамотности «Компьютерная грамотность», цель: повышение качества жизни граждан пожилого возраста и инвалидов, их интеграция в современное информационное общество посредством обучения их навыкам работы на компьютере и в сети Интернет.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ЦСЗН «Койгородского района»</a:t>
                      </a:r>
                    </a:p>
                    <a:p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Клуб «Компьютерной грамотности».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ЦСЗН «Сысольского района»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Программа «Школа компьютерной грамотности».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ЦСЗН «Усть-Цилемского района»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Положение о клубе компьютерной грамотности «Vozrasta.net». Цель:  развитие коммуникативных способностей; мотивация к активному образу жизни.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ЦСЗН «Эжвинского района г.Сыктывкара»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Комплексная программа социально-реабилитационного отделения «Ветер перемен», подпрограмма «Клуб компьютерной грамотности». Цель: обучение людей старшего поколения основам компьютерной грамотности для преодоления проблемы интеграции в информационную среду.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61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8093" y="1578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63447558"/>
              </p:ext>
            </p:extLst>
          </p:nvPr>
        </p:nvGraphicFramePr>
        <p:xfrm>
          <a:off x="496389" y="223298"/>
          <a:ext cx="10781211" cy="5915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008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42211"/>
              </p:ext>
            </p:extLst>
          </p:nvPr>
        </p:nvGraphicFramePr>
        <p:xfrm>
          <a:off x="397690" y="768251"/>
          <a:ext cx="11559179" cy="59680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8478"/>
                <a:gridCol w="9060701"/>
              </a:tblGrid>
              <a:tr h="3595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23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Воркуты»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«Воркутинские топтыжки»; «Танцевальная терапия»; «Музыкальная гостиная»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Вуктыла»</a:t>
                      </a:r>
                    </a:p>
                    <a:p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Компьютерный кабинет; «Сенсорная комната»,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- обучить граждан пожилого возраста и инвалидов навыкам психомышечной релаксации и снятию напряжения, тем самым частично улучшить или нормализовать их психоэмоциональное состояние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89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Инты»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«Виртуальный туризм»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73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Сосногорска»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«Литературная гостиная»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5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Сыктывкара»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«Музыкальная гостиная» (обучение вокалу, игре на гитаре и синтезаторе), клуб караоке (пение под фонограмму), театральный клуб «Добромир» (инклюзивный театр, постановка сказок и спектаклей)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5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Усинска»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«Творчество - рецепт от одиночества». Цель реализации: вовлечение в активную деятельность, посредством проведения мастер-классов, развитие мелкой моторики у пожилых людей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56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Ухты»</a:t>
                      </a:r>
                    </a:p>
                    <a:p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«Театр миниатюр», «Музыкотерапия», «Танцуй пока молодой», «Познавательная игротека». Цель реализации: оказание содействия в улучшении качества жизни граждан пожилого возраста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5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Княжпогостского района»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кружковых объединений: «Вязание спицами», «Вязание крючком», «Ментальная арифметика», «Точечная роспись», «Рукодельница», «Лоскутное шитье», «Пэчворк без иглы», «Компьютерная грамотность».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373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Койгородского района»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«Компьютерная грамотность», Клуб «Мобильная грамотность», Клуб «Мудрость», Клуб «Второе дыхание», Клуб «Очумелые ручки», «Школа безопасности», «Школа ухода»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907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Сыктывдинского района»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«Клуб «Активное долголетие»,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«Лаборатория творчества северного края»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5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Удорского района»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«Активное долголетие».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реализации: положительное влияние на состояние здоровья и продление долголетия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56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Эжвинского района г. Сыктывкара»</a:t>
                      </a:r>
                    </a:p>
                    <a:p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Комплексная программа социально-реабилитационного отделения «Ветер перемен», подпрограмма «Группа дневного пребывания» - культурно-досуговое направление. Цель реализации:  вовлечение людей старшего поколения в социальные виды взаимодействия, увеличение коммуникативных навыков, выработка активной жизненной позиции, содержательное насыщение досугового времени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5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Усть-Цилемского района»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«Университет третьего возраста», клуб «серебряных» волонтеров «Обычные люди»; «Школа безопасности граждан пожилого возраста». Цель реализации: повышение качества жизни и социальной активности граждан пожилого возраста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8309" y="121920"/>
            <a:ext cx="1103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технологии,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разработанные 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организации деятельности по интересам граждан старшего поколения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62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6044" y="236045"/>
            <a:ext cx="10877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физкультурно-оздоровительных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мероприятий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граждан старшего поколения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764562267"/>
              </p:ext>
            </p:extLst>
          </p:nvPr>
        </p:nvGraphicFramePr>
        <p:xfrm>
          <a:off x="285701" y="509130"/>
          <a:ext cx="11617692" cy="6193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056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" y="0"/>
            <a:ext cx="1212374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30490"/>
              </p:ext>
            </p:extLst>
          </p:nvPr>
        </p:nvGraphicFramePr>
        <p:xfrm>
          <a:off x="259805" y="759155"/>
          <a:ext cx="11637021" cy="56249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035"/>
                <a:gridCol w="8935986"/>
              </a:tblGrid>
              <a:tr h="3679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технологии, проекты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8305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Воркуты»</a:t>
                      </a:r>
                    </a:p>
                    <a:p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Гидрокинезотерапия (занятия в бассейне), ЛФК, Скандинавская ходьба (занятия на свежем воздухе в парке). Направленны на укрепление здоровья граждан пожилого возраста, профилактики заболеваний сердечно сосудистой системы, опорно-двигательного аппарата, заболеваний суставов, повышения активности и создание хорошего эмоционального состояния и настроения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06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Вуктыла»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«Сенсорная комната»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545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Сосногорска»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«Семейная гимнастика»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8305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Сыктывкара»</a:t>
                      </a:r>
                    </a:p>
                    <a:p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«Путь к здоровью» (развитие физических качеств, укрепление здоровья, приобщение к ЗОЖ) «Умактив» (Профилактика деменции среди граждан пожилого возраста с когнитивными дисфункциями в начальной стадии через проведение социально-реабилитационных мероприятий по коррекции когнитивных отклонений). Программа «Чудеса игры» для профилактики возрастных нарушений, в т.ч. деменции.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99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Усинска»</a:t>
                      </a:r>
                    </a:p>
                    <a:p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«Возраст не имеет значение, спорт приносит вдохновение». Популяризация здорового образа жизни у пожилых людей. «Спортивный час»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73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г. Ухты»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«Жизнь в движении», «Тонус», «Скандинавская ходьба - прогулки круглый год», «Когнитивный тренинг», «Старость в радость». Цель: создание условий для укрепления и сохранения здоровья граждан пожилого возраста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7456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Княжпогостского района»</a:t>
                      </a:r>
                    </a:p>
                    <a:p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группа кратковременного пребывания для граждан пожилого возраста и инвалидов, страдающих деменцией в рамках проекта «Вдохновение». Цель работы группы: организация системы ранней профилактики возникновения деменции у граждан пожилого возраста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973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Койгородского района»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«Второе дыхание», по укреплению физического здоровья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5158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Прилузского района»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«Интеллектуальный час» в стационарном отделении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9879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Сысольского района»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«Группа здоровья «Зумыд подув» (Крепкая основа) для граждан пожилого возраста и инвалидов, направленный на вовлечение граждан пожилого возраста в оздоровительные занятия физической культурой, спортом и различные виды активного долголетия. Проект «Маршрут «Омоложение», направленный на содействие в улучшении состояния психологического и физического здоровья, качества жизни, привлечения к активному долголетию, формирование новой социальной среды для граждан пожилого возраста и инвалидов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2351">
                <a:tc>
                  <a:txBody>
                    <a:bodyPr/>
                    <a:lstStyle/>
                    <a:p>
                      <a:pPr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РК «ЦСЗН Эжвинского района города Сыктывкара»</a:t>
                      </a:r>
                      <a:endParaRPr lang="ru-RU" sz="11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Комплексная программа социально-реабилитационного отделения «Ветер перемен» Подпрограмма «Группа дневного пребывания» - Оздоровительно-профилактическое направление. Цель: способствовать поддержанию здорового образа жизни и общему укреплению организма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64656" y="108632"/>
            <a:ext cx="10404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технологии, проекты, разработанные 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организации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физкультурно-оздоровительных мероприятий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старшего поколения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1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74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3360" y="202672"/>
            <a:ext cx="98370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53668698"/>
              </p:ext>
            </p:extLst>
          </p:nvPr>
        </p:nvGraphicFramePr>
        <p:xfrm>
          <a:off x="1143361" y="1588168"/>
          <a:ext cx="10031570" cy="484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84421" y="442762"/>
            <a:ext cx="9201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культурно-досуговых мероприятий для граждан старшего поколения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05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2939</Words>
  <Application>Microsoft Office PowerPoint</Application>
  <PresentationFormat>Широкоэкранный</PresentationFormat>
  <Paragraphs>241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Пучкова Марина Николаевна</dc:creator>
  <cp:lastModifiedBy>Пучкова Марина Николаевна</cp:lastModifiedBy>
  <cp:revision>72</cp:revision>
  <dcterms:created xsi:type="dcterms:W3CDTF">2022-10-07T07:28:36Z</dcterms:created>
  <dcterms:modified xsi:type="dcterms:W3CDTF">2022-10-11T13:38:17Z</dcterms:modified>
</cp:coreProperties>
</file>