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61" r:id="rId6"/>
    <p:sldId id="263" r:id="rId7"/>
    <p:sldId id="260" r:id="rId8"/>
    <p:sldId id="259" r:id="rId9"/>
    <p:sldId id="264" r:id="rId10"/>
    <p:sldId id="268" r:id="rId11"/>
    <p:sldId id="267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66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595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8FCB643-2E8C-4878-88D2-60DBACF5A5C6}" type="doc">
      <dgm:prSet loTypeId="urn:microsoft.com/office/officeart/2005/8/layout/vList2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7B5385D9-4B9D-4E48-8C49-72A4A19F4BCA}">
      <dgm:prSet custT="1"/>
      <dgm:spPr/>
      <dgm:t>
        <a:bodyPr/>
        <a:lstStyle/>
        <a:p>
          <a:pPr rtl="0"/>
          <a:r>
            <a:rPr lang="ru-RU" sz="2400" b="0" i="0" dirty="0" smtClean="0">
              <a:latin typeface="Times New Roman" pitchFamily="18" charset="0"/>
              <a:cs typeface="Times New Roman" pitchFamily="18" charset="0"/>
            </a:rPr>
            <a:t> - </a:t>
          </a:r>
          <a:r>
            <a:rPr lang="ru-RU" sz="2400" b="0" i="0" dirty="0" err="1" smtClean="0">
              <a:latin typeface="Times New Roman" pitchFamily="18" charset="0"/>
              <a:cs typeface="Times New Roman" pitchFamily="18" charset="0"/>
            </a:rPr>
            <a:t>Найм</a:t>
          </a:r>
          <a:r>
            <a:rPr lang="ru-RU" sz="2400" b="0" i="0" dirty="0" smtClean="0">
              <a:latin typeface="Times New Roman" pitchFamily="18" charset="0"/>
              <a:cs typeface="Times New Roman" pitchFamily="18" charset="0"/>
            </a:rPr>
            <a:t> работников из разных социальных, </a:t>
          </a:r>
          <a:r>
            <a:rPr lang="ru-RU" sz="2400" b="0" i="0" dirty="0" err="1" smtClean="0">
              <a:latin typeface="Times New Roman" pitchFamily="18" charset="0"/>
              <a:cs typeface="Times New Roman" pitchFamily="18" charset="0"/>
            </a:rPr>
            <a:t>гендерных</a:t>
          </a:r>
          <a:r>
            <a:rPr lang="ru-RU" sz="2400" b="0" i="0" dirty="0" smtClean="0">
              <a:latin typeface="Times New Roman" pitchFamily="18" charset="0"/>
              <a:cs typeface="Times New Roman" pitchFamily="18" charset="0"/>
            </a:rPr>
            <a:t>, возрастных групп;</a:t>
          </a:r>
          <a:endParaRPr lang="ru-RU" sz="2400" b="0" i="0" dirty="0">
            <a:latin typeface="Times New Roman" pitchFamily="18" charset="0"/>
            <a:cs typeface="Times New Roman" pitchFamily="18" charset="0"/>
          </a:endParaRPr>
        </a:p>
      </dgm:t>
    </dgm:pt>
    <dgm:pt modelId="{0BD4FC83-3387-4EDD-A66F-5755868C86B8}" type="parTrans" cxnId="{2BBF24DA-9AEC-4816-BD71-E8CBACA96BDF}">
      <dgm:prSet/>
      <dgm:spPr/>
      <dgm:t>
        <a:bodyPr/>
        <a:lstStyle/>
        <a:p>
          <a:endParaRPr lang="ru-RU"/>
        </a:p>
      </dgm:t>
    </dgm:pt>
    <dgm:pt modelId="{8F8090E7-50CB-4F01-BF71-C4574C579700}" type="sibTrans" cxnId="{2BBF24DA-9AEC-4816-BD71-E8CBACA96BDF}">
      <dgm:prSet/>
      <dgm:spPr/>
      <dgm:t>
        <a:bodyPr/>
        <a:lstStyle/>
        <a:p>
          <a:endParaRPr lang="ru-RU"/>
        </a:p>
      </dgm:t>
    </dgm:pt>
    <dgm:pt modelId="{59D1DE13-431D-4617-9DFF-D9297EE20F1E}">
      <dgm:prSet custT="1"/>
      <dgm:spPr/>
      <dgm:t>
        <a:bodyPr/>
        <a:lstStyle/>
        <a:p>
          <a:pPr rtl="0"/>
          <a:r>
            <a:rPr lang="ru-RU" sz="2400" b="0" i="0" dirty="0" smtClean="0">
              <a:latin typeface="Times New Roman" pitchFamily="18" charset="0"/>
              <a:cs typeface="Times New Roman" pitchFamily="18" charset="0"/>
            </a:rPr>
            <a:t> - Исключение оценки человека по возрасту; </a:t>
          </a:r>
          <a:endParaRPr lang="ru-RU" sz="2400" b="0" i="0" dirty="0">
            <a:latin typeface="Times New Roman" pitchFamily="18" charset="0"/>
            <a:cs typeface="Times New Roman" pitchFamily="18" charset="0"/>
          </a:endParaRPr>
        </a:p>
      </dgm:t>
    </dgm:pt>
    <dgm:pt modelId="{E881A7EE-89ED-4117-BF86-2621F20D856B}" type="parTrans" cxnId="{9F942157-1C30-4719-A7EF-2AF717AB999E}">
      <dgm:prSet/>
      <dgm:spPr/>
      <dgm:t>
        <a:bodyPr/>
        <a:lstStyle/>
        <a:p>
          <a:endParaRPr lang="ru-RU"/>
        </a:p>
      </dgm:t>
    </dgm:pt>
    <dgm:pt modelId="{CC5D7E77-008F-4DE9-A688-9BCFECC674AB}" type="sibTrans" cxnId="{9F942157-1C30-4719-A7EF-2AF717AB999E}">
      <dgm:prSet/>
      <dgm:spPr/>
      <dgm:t>
        <a:bodyPr/>
        <a:lstStyle/>
        <a:p>
          <a:endParaRPr lang="ru-RU"/>
        </a:p>
      </dgm:t>
    </dgm:pt>
    <dgm:pt modelId="{2A1EF77F-9408-4310-B7A3-D26C94080DDB}">
      <dgm:prSet custT="1"/>
      <dgm:spPr/>
      <dgm:t>
        <a:bodyPr/>
        <a:lstStyle/>
        <a:p>
          <a:pPr rtl="0"/>
          <a:r>
            <a:rPr lang="ru-RU" sz="2400" b="0" i="0" dirty="0" smtClean="0">
              <a:latin typeface="Times New Roman" pitchFamily="18" charset="0"/>
              <a:cs typeface="Times New Roman" pitchFamily="18" charset="0"/>
            </a:rPr>
            <a:t> - Повышение квалификации возрастных сотрудников;</a:t>
          </a:r>
          <a:endParaRPr lang="ru-RU" sz="2400" b="0" i="0" dirty="0">
            <a:latin typeface="Times New Roman" pitchFamily="18" charset="0"/>
            <a:cs typeface="Times New Roman" pitchFamily="18" charset="0"/>
          </a:endParaRPr>
        </a:p>
      </dgm:t>
    </dgm:pt>
    <dgm:pt modelId="{99FC7B95-4867-427D-B393-FCDB1AA63A3B}" type="parTrans" cxnId="{CA6ABC64-63C5-4018-9DFB-3CF809294F18}">
      <dgm:prSet/>
      <dgm:spPr/>
      <dgm:t>
        <a:bodyPr/>
        <a:lstStyle/>
        <a:p>
          <a:endParaRPr lang="ru-RU"/>
        </a:p>
      </dgm:t>
    </dgm:pt>
    <dgm:pt modelId="{E4591E17-B929-49A4-B82E-78EDAE4F0068}" type="sibTrans" cxnId="{CA6ABC64-63C5-4018-9DFB-3CF809294F18}">
      <dgm:prSet/>
      <dgm:spPr/>
      <dgm:t>
        <a:bodyPr/>
        <a:lstStyle/>
        <a:p>
          <a:endParaRPr lang="ru-RU"/>
        </a:p>
      </dgm:t>
    </dgm:pt>
    <dgm:pt modelId="{F2709000-3F86-4EA3-B71F-22676DFAA1D2}">
      <dgm:prSet custT="1"/>
      <dgm:spPr/>
      <dgm:t>
        <a:bodyPr/>
        <a:lstStyle/>
        <a:p>
          <a:pPr rtl="0"/>
          <a:r>
            <a:rPr lang="ru-RU" sz="2400" b="0" i="0" dirty="0" smtClean="0">
              <a:latin typeface="Times New Roman" pitchFamily="18" charset="0"/>
              <a:cs typeface="Times New Roman" pitchFamily="18" charset="0"/>
            </a:rPr>
            <a:t> - Введение системы наставничества;</a:t>
          </a:r>
          <a:endParaRPr lang="ru-RU" sz="2400" b="0" i="0" dirty="0">
            <a:latin typeface="Times New Roman" pitchFamily="18" charset="0"/>
            <a:cs typeface="Times New Roman" pitchFamily="18" charset="0"/>
          </a:endParaRPr>
        </a:p>
      </dgm:t>
    </dgm:pt>
    <dgm:pt modelId="{57EAD770-AC8A-4250-9761-561F627835BB}" type="parTrans" cxnId="{EC92824A-532D-4846-A045-D5806E008B6A}">
      <dgm:prSet/>
      <dgm:spPr/>
      <dgm:t>
        <a:bodyPr/>
        <a:lstStyle/>
        <a:p>
          <a:endParaRPr lang="ru-RU"/>
        </a:p>
      </dgm:t>
    </dgm:pt>
    <dgm:pt modelId="{02D662DB-49C3-4C98-9A9E-28A6048F6EB2}" type="sibTrans" cxnId="{EC92824A-532D-4846-A045-D5806E008B6A}">
      <dgm:prSet/>
      <dgm:spPr/>
      <dgm:t>
        <a:bodyPr/>
        <a:lstStyle/>
        <a:p>
          <a:endParaRPr lang="ru-RU"/>
        </a:p>
      </dgm:t>
    </dgm:pt>
    <dgm:pt modelId="{59E25023-7317-47D2-8214-E566D4693598}">
      <dgm:prSet custT="1"/>
      <dgm:spPr>
        <a:effectLst>
          <a:softEdge rad="63500"/>
        </a:effectLst>
      </dgm:spPr>
      <dgm:t>
        <a:bodyPr/>
        <a:lstStyle/>
        <a:p>
          <a:pPr rtl="0"/>
          <a:r>
            <a:rPr lang="ru-RU" sz="2400" b="0" i="0" dirty="0" smtClean="0">
              <a:latin typeface="Times New Roman" pitchFamily="18" charset="0"/>
              <a:cs typeface="Times New Roman" pitchFamily="18" charset="0"/>
            </a:rPr>
            <a:t> - Укрепление трудового коллектива. </a:t>
          </a:r>
          <a:endParaRPr lang="ru-RU" sz="2400" b="0" i="0" dirty="0">
            <a:latin typeface="Times New Roman" pitchFamily="18" charset="0"/>
            <a:cs typeface="Times New Roman" pitchFamily="18" charset="0"/>
          </a:endParaRPr>
        </a:p>
      </dgm:t>
    </dgm:pt>
    <dgm:pt modelId="{49020888-86FD-4F09-9170-A1569E24936C}" type="parTrans" cxnId="{5CCE2210-2C9D-457C-817F-9D2BA9D0ECBB}">
      <dgm:prSet/>
      <dgm:spPr/>
      <dgm:t>
        <a:bodyPr/>
        <a:lstStyle/>
        <a:p>
          <a:endParaRPr lang="ru-RU"/>
        </a:p>
      </dgm:t>
    </dgm:pt>
    <dgm:pt modelId="{0CDDDE4D-4881-4404-B5EA-E98BFE9F3FB9}" type="sibTrans" cxnId="{5CCE2210-2C9D-457C-817F-9D2BA9D0ECBB}">
      <dgm:prSet/>
      <dgm:spPr/>
      <dgm:t>
        <a:bodyPr/>
        <a:lstStyle/>
        <a:p>
          <a:endParaRPr lang="ru-RU"/>
        </a:p>
      </dgm:t>
    </dgm:pt>
    <dgm:pt modelId="{A28DF98E-6B84-4315-BB12-74BEC68B599A}" type="pres">
      <dgm:prSet presAssocID="{78FCB643-2E8C-4878-88D2-60DBACF5A5C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4EA759A-A10D-48A3-A8DB-3015470736E2}" type="pres">
      <dgm:prSet presAssocID="{7B5385D9-4B9D-4E48-8C49-72A4A19F4BCA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E97595-DA08-458B-A3DF-E7E957906204}" type="pres">
      <dgm:prSet presAssocID="{8F8090E7-50CB-4F01-BF71-C4574C579700}" presName="spacer" presStyleCnt="0"/>
      <dgm:spPr/>
    </dgm:pt>
    <dgm:pt modelId="{9080EB23-D8E0-4FCD-9C50-D9FFA7BA9545}" type="pres">
      <dgm:prSet presAssocID="{59D1DE13-431D-4617-9DFF-D9297EE20F1E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45D363-B30F-4B3D-89ED-AA3CE1DE4AE6}" type="pres">
      <dgm:prSet presAssocID="{CC5D7E77-008F-4DE9-A688-9BCFECC674AB}" presName="spacer" presStyleCnt="0"/>
      <dgm:spPr/>
    </dgm:pt>
    <dgm:pt modelId="{9376F978-9068-4B4F-8290-F86AE76DC617}" type="pres">
      <dgm:prSet presAssocID="{2A1EF77F-9408-4310-B7A3-D26C94080DDB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C66E8F-BC3B-45E9-9B08-967A484DC689}" type="pres">
      <dgm:prSet presAssocID="{E4591E17-B929-49A4-B82E-78EDAE4F0068}" presName="spacer" presStyleCnt="0"/>
      <dgm:spPr/>
    </dgm:pt>
    <dgm:pt modelId="{307C4484-87A7-42CC-BD36-38254C360D5B}" type="pres">
      <dgm:prSet presAssocID="{F2709000-3F86-4EA3-B71F-22676DFAA1D2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CCAA8B-36E8-44BD-9686-4FCAC257F35A}" type="pres">
      <dgm:prSet presAssocID="{02D662DB-49C3-4C98-9A9E-28A6048F6EB2}" presName="spacer" presStyleCnt="0"/>
      <dgm:spPr/>
    </dgm:pt>
    <dgm:pt modelId="{C03D43EC-2746-4192-B903-CCC5EED121CF}" type="pres">
      <dgm:prSet presAssocID="{59E25023-7317-47D2-8214-E566D4693598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F942157-1C30-4719-A7EF-2AF717AB999E}" srcId="{78FCB643-2E8C-4878-88D2-60DBACF5A5C6}" destId="{59D1DE13-431D-4617-9DFF-D9297EE20F1E}" srcOrd="1" destOrd="0" parTransId="{E881A7EE-89ED-4117-BF86-2621F20D856B}" sibTransId="{CC5D7E77-008F-4DE9-A688-9BCFECC674AB}"/>
    <dgm:cxn modelId="{2A2B8A90-485C-4B7C-A5C8-09F318487F66}" type="presOf" srcId="{59D1DE13-431D-4617-9DFF-D9297EE20F1E}" destId="{9080EB23-D8E0-4FCD-9C50-D9FFA7BA9545}" srcOrd="0" destOrd="0" presId="urn:microsoft.com/office/officeart/2005/8/layout/vList2"/>
    <dgm:cxn modelId="{CA6C362F-3CBE-4E5B-AABE-2E34CA855C1C}" type="presOf" srcId="{78FCB643-2E8C-4878-88D2-60DBACF5A5C6}" destId="{A28DF98E-6B84-4315-BB12-74BEC68B599A}" srcOrd="0" destOrd="0" presId="urn:microsoft.com/office/officeart/2005/8/layout/vList2"/>
    <dgm:cxn modelId="{EC92824A-532D-4846-A045-D5806E008B6A}" srcId="{78FCB643-2E8C-4878-88D2-60DBACF5A5C6}" destId="{F2709000-3F86-4EA3-B71F-22676DFAA1D2}" srcOrd="3" destOrd="0" parTransId="{57EAD770-AC8A-4250-9761-561F627835BB}" sibTransId="{02D662DB-49C3-4C98-9A9E-28A6048F6EB2}"/>
    <dgm:cxn modelId="{2BBF24DA-9AEC-4816-BD71-E8CBACA96BDF}" srcId="{78FCB643-2E8C-4878-88D2-60DBACF5A5C6}" destId="{7B5385D9-4B9D-4E48-8C49-72A4A19F4BCA}" srcOrd="0" destOrd="0" parTransId="{0BD4FC83-3387-4EDD-A66F-5755868C86B8}" sibTransId="{8F8090E7-50CB-4F01-BF71-C4574C579700}"/>
    <dgm:cxn modelId="{CA6ABC64-63C5-4018-9DFB-3CF809294F18}" srcId="{78FCB643-2E8C-4878-88D2-60DBACF5A5C6}" destId="{2A1EF77F-9408-4310-B7A3-D26C94080DDB}" srcOrd="2" destOrd="0" parTransId="{99FC7B95-4867-427D-B393-FCDB1AA63A3B}" sibTransId="{E4591E17-B929-49A4-B82E-78EDAE4F0068}"/>
    <dgm:cxn modelId="{0BBC71CF-8933-4D58-9722-B67D96EB7993}" type="presOf" srcId="{7B5385D9-4B9D-4E48-8C49-72A4A19F4BCA}" destId="{64EA759A-A10D-48A3-A8DB-3015470736E2}" srcOrd="0" destOrd="0" presId="urn:microsoft.com/office/officeart/2005/8/layout/vList2"/>
    <dgm:cxn modelId="{CEC0B448-C5F6-4040-9ECF-7BB407A3115F}" type="presOf" srcId="{2A1EF77F-9408-4310-B7A3-D26C94080DDB}" destId="{9376F978-9068-4B4F-8290-F86AE76DC617}" srcOrd="0" destOrd="0" presId="urn:microsoft.com/office/officeart/2005/8/layout/vList2"/>
    <dgm:cxn modelId="{FACC21AD-19CD-48FF-A462-3B62060C21D1}" type="presOf" srcId="{F2709000-3F86-4EA3-B71F-22676DFAA1D2}" destId="{307C4484-87A7-42CC-BD36-38254C360D5B}" srcOrd="0" destOrd="0" presId="urn:microsoft.com/office/officeart/2005/8/layout/vList2"/>
    <dgm:cxn modelId="{0885E8D8-099D-45F7-A361-9CA756B1A2C5}" type="presOf" srcId="{59E25023-7317-47D2-8214-E566D4693598}" destId="{C03D43EC-2746-4192-B903-CCC5EED121CF}" srcOrd="0" destOrd="0" presId="urn:microsoft.com/office/officeart/2005/8/layout/vList2"/>
    <dgm:cxn modelId="{5CCE2210-2C9D-457C-817F-9D2BA9D0ECBB}" srcId="{78FCB643-2E8C-4878-88D2-60DBACF5A5C6}" destId="{59E25023-7317-47D2-8214-E566D4693598}" srcOrd="4" destOrd="0" parTransId="{49020888-86FD-4F09-9170-A1569E24936C}" sibTransId="{0CDDDE4D-4881-4404-B5EA-E98BFE9F3FB9}"/>
    <dgm:cxn modelId="{2C473294-115F-460A-91C5-761522CD7E26}" type="presParOf" srcId="{A28DF98E-6B84-4315-BB12-74BEC68B599A}" destId="{64EA759A-A10D-48A3-A8DB-3015470736E2}" srcOrd="0" destOrd="0" presId="urn:microsoft.com/office/officeart/2005/8/layout/vList2"/>
    <dgm:cxn modelId="{9EF99D30-112A-475F-9827-0159615855E4}" type="presParOf" srcId="{A28DF98E-6B84-4315-BB12-74BEC68B599A}" destId="{71E97595-DA08-458B-A3DF-E7E957906204}" srcOrd="1" destOrd="0" presId="urn:microsoft.com/office/officeart/2005/8/layout/vList2"/>
    <dgm:cxn modelId="{3435BD8B-60E5-44E9-842A-677D9DBF1D30}" type="presParOf" srcId="{A28DF98E-6B84-4315-BB12-74BEC68B599A}" destId="{9080EB23-D8E0-4FCD-9C50-D9FFA7BA9545}" srcOrd="2" destOrd="0" presId="urn:microsoft.com/office/officeart/2005/8/layout/vList2"/>
    <dgm:cxn modelId="{6861582C-5D64-429B-B066-B215370F26AA}" type="presParOf" srcId="{A28DF98E-6B84-4315-BB12-74BEC68B599A}" destId="{8F45D363-B30F-4B3D-89ED-AA3CE1DE4AE6}" srcOrd="3" destOrd="0" presId="urn:microsoft.com/office/officeart/2005/8/layout/vList2"/>
    <dgm:cxn modelId="{B46DFD15-0E1C-4CDB-BD18-4B7A3217233A}" type="presParOf" srcId="{A28DF98E-6B84-4315-BB12-74BEC68B599A}" destId="{9376F978-9068-4B4F-8290-F86AE76DC617}" srcOrd="4" destOrd="0" presId="urn:microsoft.com/office/officeart/2005/8/layout/vList2"/>
    <dgm:cxn modelId="{2D60D222-DC50-4E47-B08B-2B0127027F7A}" type="presParOf" srcId="{A28DF98E-6B84-4315-BB12-74BEC68B599A}" destId="{D3C66E8F-BC3B-45E9-9B08-967A484DC689}" srcOrd="5" destOrd="0" presId="urn:microsoft.com/office/officeart/2005/8/layout/vList2"/>
    <dgm:cxn modelId="{7094A7FE-988F-40FE-9464-994FCB121B5F}" type="presParOf" srcId="{A28DF98E-6B84-4315-BB12-74BEC68B599A}" destId="{307C4484-87A7-42CC-BD36-38254C360D5B}" srcOrd="6" destOrd="0" presId="urn:microsoft.com/office/officeart/2005/8/layout/vList2"/>
    <dgm:cxn modelId="{771E02D7-BF04-4247-A60F-C9461D60E292}" type="presParOf" srcId="{A28DF98E-6B84-4315-BB12-74BEC68B599A}" destId="{89CCAA8B-36E8-44BD-9686-4FCAC257F35A}" srcOrd="7" destOrd="0" presId="urn:microsoft.com/office/officeart/2005/8/layout/vList2"/>
    <dgm:cxn modelId="{0A456D1D-C3BA-41C4-AFBB-356335DCCC28}" type="presParOf" srcId="{A28DF98E-6B84-4315-BB12-74BEC68B599A}" destId="{C03D43EC-2746-4192-B903-CCC5EED121CF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D7567-0651-4F5A-B2AB-D48EAF5DA4EB}" type="datetimeFigureOut">
              <a:rPr lang="ru-RU" smtClean="0"/>
              <a:pPr/>
              <a:t>10.10.2022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93BB5-B6E8-41F3-B0F2-6C1B2C8DEF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8726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D7567-0651-4F5A-B2AB-D48EAF5DA4EB}" type="datetimeFigureOut">
              <a:rPr lang="ru-RU" smtClean="0"/>
              <a:pPr/>
              <a:t>10.10.2022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93BB5-B6E8-41F3-B0F2-6C1B2C8DEF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82690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D7567-0651-4F5A-B2AB-D48EAF5DA4EB}" type="datetimeFigureOut">
              <a:rPr lang="ru-RU" smtClean="0"/>
              <a:pPr/>
              <a:t>10.10.2022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93BB5-B6E8-41F3-B0F2-6C1B2C8DEF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3799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D7567-0651-4F5A-B2AB-D48EAF5DA4EB}" type="datetimeFigureOut">
              <a:rPr lang="ru-RU" smtClean="0"/>
              <a:pPr/>
              <a:t>10.10.2022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93BB5-B6E8-41F3-B0F2-6C1B2C8DEF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58672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D7567-0651-4F5A-B2AB-D48EAF5DA4EB}" type="datetimeFigureOut">
              <a:rPr lang="ru-RU" smtClean="0"/>
              <a:pPr/>
              <a:t>10.10.2022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93BB5-B6E8-41F3-B0F2-6C1B2C8DEF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1545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D7567-0651-4F5A-B2AB-D48EAF5DA4EB}" type="datetimeFigureOut">
              <a:rPr lang="ru-RU" smtClean="0"/>
              <a:pPr/>
              <a:t>10.10.2022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93BB5-B6E8-41F3-B0F2-6C1B2C8DEF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81656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D7567-0651-4F5A-B2AB-D48EAF5DA4EB}" type="datetimeFigureOut">
              <a:rPr lang="ru-RU" smtClean="0"/>
              <a:pPr/>
              <a:t>10.10.2022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93BB5-B6E8-41F3-B0F2-6C1B2C8DEF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31838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D7567-0651-4F5A-B2AB-D48EAF5DA4EB}" type="datetimeFigureOut">
              <a:rPr lang="ru-RU" smtClean="0"/>
              <a:pPr/>
              <a:t>10.10.2022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93BB5-B6E8-41F3-B0F2-6C1B2C8DEF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92029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D7567-0651-4F5A-B2AB-D48EAF5DA4EB}" type="datetimeFigureOut">
              <a:rPr lang="ru-RU" smtClean="0"/>
              <a:pPr/>
              <a:t>10.10.2022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93BB5-B6E8-41F3-B0F2-6C1B2C8DEF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34182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D7567-0651-4F5A-B2AB-D48EAF5DA4EB}" type="datetimeFigureOut">
              <a:rPr lang="ru-RU" smtClean="0"/>
              <a:pPr/>
              <a:t>10.10.2022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93BB5-B6E8-41F3-B0F2-6C1B2C8DEF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71850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D7567-0651-4F5A-B2AB-D48EAF5DA4EB}" type="datetimeFigureOut">
              <a:rPr lang="ru-RU" smtClean="0"/>
              <a:pPr/>
              <a:t>10.10.2022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93BB5-B6E8-41F3-B0F2-6C1B2C8DEF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27229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DD7567-0651-4F5A-B2AB-D48EAF5DA4EB}" type="datetimeFigureOut">
              <a:rPr lang="ru-RU" smtClean="0"/>
              <a:pPr/>
              <a:t>10.10.2022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C93BB5-B6E8-41F3-B0F2-6C1B2C8DEF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5860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2591"/>
            <a:ext cx="12192000" cy="702059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983545" y="2621433"/>
            <a:ext cx="9196083" cy="1146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Профилактика </a:t>
            </a:r>
            <a:r>
              <a:rPr lang="ru-RU" sz="3200" b="1" dirty="0" err="1" smtClean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эйджизма</a:t>
            </a:r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отношению</a:t>
            </a:r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 гражданам пожилого возраста</a:t>
            </a:r>
            <a:endParaRPr lang="ru-RU" sz="3200" b="1" dirty="0">
              <a:solidFill>
                <a:schemeClr val="accent5">
                  <a:lumMod val="7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69697" y="4965804"/>
            <a:ext cx="844530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Спикер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 по социальной работе отделения по развитию форм работы с гражданами пожилого возраста и ветеранами </a:t>
            </a:r>
          </a:p>
          <a:p>
            <a:pPr lvl="0" algn="r"/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Трофимова Анастасия Сергеевна</a:t>
            </a:r>
            <a:endParaRPr lang="ru-RU" sz="2000" b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94662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2374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75914" y="717452"/>
            <a:ext cx="790604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Борьба с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эйджизмом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 профессиональной сфере</a:t>
            </a: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graphicFrame>
        <p:nvGraphicFramePr>
          <p:cNvPr id="8" name="Схема 7"/>
          <p:cNvGraphicFramePr/>
          <p:nvPr/>
        </p:nvGraphicFramePr>
        <p:xfrm>
          <a:off x="576775" y="1505243"/>
          <a:ext cx="6344529" cy="4600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" name="Рисунок 9" descr="756499360895091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077922" y="2096087"/>
            <a:ext cx="4771764" cy="2982352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7167354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076"/>
            <a:ext cx="12123740" cy="6858000"/>
          </a:xfrm>
          <a:prstGeom prst="rect">
            <a:avLst/>
          </a:prstGeom>
        </p:spPr>
      </p:pic>
      <p:pic>
        <p:nvPicPr>
          <p:cNvPr id="7" name="Рисунок 6" descr="комп.png"/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208628" y="304935"/>
            <a:ext cx="9270608" cy="5921433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8" name="TextBox 7"/>
          <p:cNvSpPr txBox="1"/>
          <p:nvPr/>
        </p:nvSpPr>
        <p:spPr>
          <a:xfrm>
            <a:off x="2461846" y="436098"/>
            <a:ext cx="66540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Начните с себя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6434" y="1477109"/>
            <a:ext cx="10677379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Саморазвитие;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Воспринимайте старение с оптимизмом;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Берегитесь ловушки под названием «это старость»; 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Воздерживайтесь от негативных высказываний по поводу своего возраста;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Продумайте, какая помощь может вам понадобиться в будущем;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Осваивайте новые технологии;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Научитесь давать отпор;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Критически воспринимайте рекламу «волшебных»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антивозрастных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средств. </a:t>
            </a:r>
          </a:p>
          <a:p>
            <a:pPr>
              <a:buFont typeface="Wingdings" pitchFamily="2" charset="2"/>
              <a:buChar char="q"/>
            </a:pPr>
            <a:endParaRPr lang="ru-RU" b="1" dirty="0" smtClean="0"/>
          </a:p>
          <a:p>
            <a:endParaRPr lang="ru-RU" b="1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4255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23740" cy="6858000"/>
          </a:xfrm>
          <a:prstGeom prst="rect">
            <a:avLst/>
          </a:prstGeom>
        </p:spPr>
      </p:pic>
      <p:sp>
        <p:nvSpPr>
          <p:cNvPr id="23553" name="Rectangle 1"/>
          <p:cNvSpPr>
            <a:spLocks noChangeArrowheads="1"/>
          </p:cNvSpPr>
          <p:nvPr/>
        </p:nvSpPr>
        <p:spPr bwMode="auto">
          <a:xfrm rot="10800000" flipV="1">
            <a:off x="262596" y="443487"/>
            <a:ext cx="9495693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1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49263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Эйджизм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(от англ.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age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—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возраст)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—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это вид дискриминации, основанный на определенных стереотипах и предрассудках о возрасте.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715062" y="2757271"/>
            <a:ext cx="886264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Термин был введен еще в </a:t>
            </a:r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1969</a:t>
            </a:r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году </a:t>
            </a:r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Робертом </a:t>
            </a:r>
            <a:r>
              <a:rPr lang="ru-RU" sz="3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Батлером</a:t>
            </a:r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директором Национального института старения США</a:t>
            </a:r>
            <a:endParaRPr lang="ru-RU" sz="32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Безымянный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0945" y="4346915"/>
            <a:ext cx="5571517" cy="1934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4406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2374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512135" y="317281"/>
            <a:ext cx="184731" cy="72173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endParaRPr lang="ru-RU" sz="4000" dirty="0">
              <a:solidFill>
                <a:schemeClr val="accent5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56855" y="745588"/>
            <a:ext cx="6727158" cy="44392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>
              <a:lnSpc>
                <a:spcPct val="107000"/>
              </a:lnSpc>
              <a:buClr>
                <a:srgbClr val="008000"/>
              </a:buClr>
              <a:buFont typeface="Wingdings" pitchFamily="2" charset="2"/>
              <a:buChar char="q"/>
            </a:pPr>
            <a:r>
              <a:rPr lang="ru-RU" sz="2400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каждый второй человек в умеренной или значительной степени придерживается </a:t>
            </a:r>
            <a:r>
              <a:rPr lang="ru-RU" sz="2400" dirty="0" err="1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эйджистких</a:t>
            </a:r>
            <a:r>
              <a:rPr lang="ru-RU" sz="2400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 взглядов;</a:t>
            </a:r>
          </a:p>
          <a:p>
            <a:pPr indent="450215">
              <a:lnSpc>
                <a:spcPct val="107000"/>
              </a:lnSpc>
              <a:buClr>
                <a:srgbClr val="008000"/>
              </a:buClr>
              <a:buFont typeface="Wingdings" pitchFamily="2" charset="2"/>
              <a:buChar char="q"/>
            </a:pPr>
            <a:r>
              <a:rPr lang="ru-RU" sz="2400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каждый третий человек сообщает, что сталкивался с </a:t>
            </a:r>
            <a:r>
              <a:rPr lang="ru-RU" sz="2400" dirty="0" err="1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эйджизмом</a:t>
            </a:r>
            <a:r>
              <a:rPr lang="ru-RU" sz="2400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indent="450215">
              <a:lnSpc>
                <a:spcPct val="107000"/>
              </a:lnSpc>
              <a:buClr>
                <a:srgbClr val="008000"/>
              </a:buClr>
              <a:buFont typeface="Wingdings" pitchFamily="2" charset="2"/>
              <a:buChar char="q"/>
            </a:pPr>
            <a:r>
              <a:rPr lang="ru-RU" sz="2400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 каждый шестой человек в возрасте 60 лет и старше за последний год подвергался той или иной форме жестокого обращения в общественных местах: больницах, домах престарелых и др.учреждениях.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chemeClr val="accent5">
                  <a:lumMod val="75000"/>
                </a:schemeClr>
              </a:solidFill>
              <a:effectLst/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08295" y="5036234"/>
            <a:ext cx="98051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Согласно данным ВОЗ о распространенности проблемы </a:t>
            </a:r>
            <a:r>
              <a:rPr lang="ru-RU" sz="2400" b="1" i="1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эйджизма</a:t>
            </a:r>
            <a:r>
              <a:rPr lang="ru-RU" sz="2400" b="1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по результатам опроса 83 тыс. человек из 57 стран в 2021 году.</a:t>
            </a:r>
            <a:endParaRPr lang="ru-RU" sz="2400" b="1" i="1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zKRq1l-kE_PPrvuaJ_eLGzcU9psaG1hG9jRXTHbDT7Hj4xWdbVaMWjgC85jLyVMMvZw36FMCQi7PhK9DFvNEHNwQ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7744" y="1253050"/>
            <a:ext cx="4009512" cy="3003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3261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2374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336431" y="618979"/>
            <a:ext cx="97067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Проявления </a:t>
            </a:r>
            <a:r>
              <a:rPr lang="ru-RU" sz="3200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эйджизма</a:t>
            </a:r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различных сферах жизни</a:t>
            </a:r>
            <a:endParaRPr lang="ru-RU" sz="32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ка.png"/>
          <p:cNvPicPr>
            <a:picLocks noChangeAspect="1"/>
          </p:cNvPicPr>
          <p:nvPr/>
        </p:nvPicPr>
        <p:blipFill>
          <a:blip r:embed="rId3"/>
          <a:srcRect t="4632"/>
          <a:stretch>
            <a:fillRect/>
          </a:stretch>
        </p:blipFill>
        <p:spPr>
          <a:xfrm>
            <a:off x="6555547" y="1786597"/>
            <a:ext cx="5190447" cy="3826412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6" name="TextBox 5"/>
          <p:cNvSpPr txBox="1"/>
          <p:nvPr/>
        </p:nvSpPr>
        <p:spPr>
          <a:xfrm>
            <a:off x="618979" y="1955406"/>
            <a:ext cx="582402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Социальная сфера</a:t>
            </a:r>
          </a:p>
          <a:p>
            <a:pPr algn="ctr"/>
            <a:endParaRPr lang="ru-RU" sz="2400" b="1" i="1" dirty="0" smtClean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предвзятое отношение  общества и трансляция стереотипов о пожилых людях в СМИ, фильмах, рекламе, передачах и т.д.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50115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2374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591800" y="515202"/>
            <a:ext cx="952857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Проявления </a:t>
            </a:r>
            <a:r>
              <a:rPr lang="ru-RU" sz="3200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эйджизма</a:t>
            </a:r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различных сферах жизни</a:t>
            </a:r>
            <a:endParaRPr lang="ru-RU" sz="32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2349304" y="1350500"/>
            <a:ext cx="777943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Эйджизм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межличностных отношениях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8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6457071" y="2096086"/>
            <a:ext cx="5059679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49263"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ормальное и снисходительное отношение к пожилому родственнику со стороны семьи. Отказ в праве на самовыражение и авантюризм.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 бытовом уровне внуки избегают общения с престарелыми родственниками.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8" descr="f1ad50c9-b5b5-4fe9-8ffa-5be5264831e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655" y="2419644"/>
            <a:ext cx="5746224" cy="34465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043231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30" y="0"/>
            <a:ext cx="1212374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2374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507394" y="641812"/>
            <a:ext cx="952857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Проявления </a:t>
            </a:r>
            <a:r>
              <a:rPr lang="ru-RU" sz="3200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эйджизма</a:t>
            </a:r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различных сферах жизни</a:t>
            </a:r>
            <a:endParaRPr lang="ru-RU" sz="32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795097" y="1387398"/>
            <a:ext cx="28705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Здравоохранение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495779" y="2350534"/>
            <a:ext cx="637735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Врачи порой принимают симптомы серьезных заболеваний за возрастные изменения и на этом основании отказывают в лечении, не долечивая пожилых граждан. Может проявляться снисходительное отношение, либо агрессивность.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 descr="04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464" y="2398210"/>
            <a:ext cx="5261816" cy="3552421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13046761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2374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662140" y="430795"/>
            <a:ext cx="952857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Проявления </a:t>
            </a:r>
            <a:r>
              <a:rPr lang="ru-RU" sz="3200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эйджизма</a:t>
            </a:r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различных сферах жизни</a:t>
            </a:r>
            <a:endParaRPr lang="ru-RU" sz="32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071210" y="1077909"/>
            <a:ext cx="42330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Профессиональная сфера</a:t>
            </a:r>
          </a:p>
        </p:txBody>
      </p:sp>
      <p:pic>
        <p:nvPicPr>
          <p:cNvPr id="7" name="Рисунок 6" descr="опыт-trumps-мо-о-ость-5983473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3539" y="4248442"/>
            <a:ext cx="6850966" cy="211015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36098" y="1448972"/>
            <a:ext cx="11577711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pPr>
              <a:buClr>
                <a:srgbClr val="002060"/>
              </a:buClr>
              <a:buFont typeface="Wingdings" pitchFamily="2" charset="2"/>
              <a:buChar char="Ø"/>
            </a:pPr>
            <a:r>
              <a:rPr lang="ru-RU" dirty="0" smtClean="0"/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наличие на собеседовании вопросов, касаемо возраста кандидата;</a:t>
            </a:r>
          </a:p>
          <a:p>
            <a:pPr>
              <a:buClr>
                <a:srgbClr val="002060"/>
              </a:buClr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отношение к пожилым людям как к оторванным от мира, менее продуктивным или ригидным;</a:t>
            </a:r>
          </a:p>
          <a:p>
            <a:pPr>
              <a:buClr>
                <a:srgbClr val="002060"/>
              </a:buClr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шутки касаемо возраста;</a:t>
            </a:r>
          </a:p>
          <a:p>
            <a:pPr>
              <a:buClr>
                <a:srgbClr val="002060"/>
              </a:buClr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отказ в праве на обучение по повышению профессиональной компетенции;</a:t>
            </a:r>
          </a:p>
          <a:p>
            <a:pPr>
              <a:buClr>
                <a:srgbClr val="002060"/>
              </a:buClr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коллегам старшего возраста не поручается выполнение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креативных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задач, а также деятельность, связанная с новыми технологиями.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38805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23740" cy="6858000"/>
          </a:xfrm>
          <a:prstGeom prst="rect">
            <a:avLst/>
          </a:prstGeom>
        </p:spPr>
      </p:pic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267286" y="1007069"/>
            <a:ext cx="10269415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i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lang="ru-RU" sz="2400" b="1" i="1" dirty="0" smtClean="0">
                <a:solidFill>
                  <a:srgbClr val="8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доровье и благополучие граждан старшего возраста: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ухудшение физического и психического здоровья, социальная изоляция и одиночество, финансовая незащищенность, снижение качества жизни и преждевременная смерть.</a:t>
            </a: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i="1" dirty="0" smtClean="0">
                <a:solidFill>
                  <a:srgbClr val="8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С</a:t>
            </a:r>
            <a:r>
              <a:rPr kumimoji="0" lang="ru-RU" sz="2400" b="1" i="1" u="none" strike="noStrike" cap="none" normalizeH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емейные отношения: 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разобщенность с внуками и детьми, одиночество и изоляция.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67284" y="3427612"/>
            <a:ext cx="1029755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algn="just"/>
            <a:r>
              <a:rPr lang="ru-RU" sz="2400" b="1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	Проявление </a:t>
            </a:r>
            <a:r>
              <a:rPr lang="ru-RU" sz="2400" b="1" i="1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эйджизма</a:t>
            </a:r>
            <a:r>
              <a:rPr lang="ru-RU" sz="2400" b="1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в сфере трудоустройства -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ограничение прав кандидатов и сотрудников, определенные потери для компаний: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может быть выбрана неподходящая группа потенциальных соискателей;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подбор кандидатов может затянуться из-за субъективных критериев; меньше возможностей для наставничества молодых,;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неблагоприятный корпоративный фон в коллективе и т.д.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744157" y="304187"/>
            <a:ext cx="44762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Последствия </a:t>
            </a:r>
            <a:r>
              <a:rPr lang="ru-RU" sz="3200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эйджизма</a:t>
            </a:r>
            <a:endParaRPr lang="ru-RU" sz="32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 descr="воск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34753" y="1381059"/>
            <a:ext cx="1196176" cy="2839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0179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2374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35314" y="667657"/>
            <a:ext cx="97971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Способы борьбы с </a:t>
            </a:r>
            <a:r>
              <a:rPr lang="ru-RU" sz="3200" b="1" dirty="0" err="1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эйджизмом</a:t>
            </a:r>
            <a:endParaRPr lang="ru-RU" sz="3200" b="1" dirty="0">
              <a:solidFill>
                <a:srgbClr val="0033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08432" y="1443614"/>
            <a:ext cx="556388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Совершенствование законодательной защиты пожилых групп на рынке труда с целью уменьшения несправедливости и дискриминации в отношении данной категории (например - законы против дискриминации по возрасту, введение штрафных санкций  для работодателей и т.д.).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6" name="Рисунок 5" descr="суд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905" y="2024536"/>
            <a:ext cx="5217375" cy="3289357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136891552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982</TotalTime>
  <Words>371</Words>
  <Application>Microsoft Office PowerPoint</Application>
  <PresentationFormat>Широкоэкранный</PresentationFormat>
  <Paragraphs>54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Пучкова Марина Николаевна</dc:creator>
  <cp:lastModifiedBy>Пользователь</cp:lastModifiedBy>
  <cp:revision>96</cp:revision>
  <dcterms:created xsi:type="dcterms:W3CDTF">2022-09-23T10:52:53Z</dcterms:created>
  <dcterms:modified xsi:type="dcterms:W3CDTF">2022-10-10T13:22:42Z</dcterms:modified>
</cp:coreProperties>
</file>