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82" r:id="rId6"/>
    <p:sldId id="283" r:id="rId7"/>
    <p:sldId id="263" r:id="rId8"/>
    <p:sldId id="285" r:id="rId9"/>
    <p:sldId id="261" r:id="rId10"/>
    <p:sldId id="260" r:id="rId11"/>
    <p:sldId id="290" r:id="rId12"/>
    <p:sldId id="259" r:id="rId13"/>
    <p:sldId id="287" r:id="rId14"/>
    <p:sldId id="264" r:id="rId15"/>
    <p:sldId id="288" r:id="rId16"/>
    <p:sldId id="268" r:id="rId17"/>
    <p:sldId id="28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2" autoAdjust="0"/>
  </p:normalViewPr>
  <p:slideViewPr>
    <p:cSldViewPr snapToGrid="0">
      <p:cViewPr varScale="1">
        <p:scale>
          <a:sx n="110" d="100"/>
          <a:sy n="110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6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6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4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0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1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7567-0651-4F5A-B2AB-D48EAF5DA4EB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3BB5-B6E8-41F3-B0F2-6C1B2C8D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gnkc.ru/o-tsentre/patsientam/materialy-dlya-patsientov/" TargetMode="External"/><Relationship Id="rId4" Type="http://schemas.openxmlformats.org/officeDocument/2006/relationships/hyperlink" Target="https://rgnkc.ru/upload/iblock/abb/1ht5u10vezw6irv5l7y16heb4sqctclz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if.ru/pictures/201306/VIT_7499.jpg" TargetMode="External"/><Relationship Id="rId13" Type="http://schemas.openxmlformats.org/officeDocument/2006/relationships/image" Target="../media/image17.jpeg"/><Relationship Id="rId18" Type="http://schemas.openxmlformats.org/officeDocument/2006/relationships/image" Target="../media/image20.jpeg"/><Relationship Id="rId3" Type="http://schemas.openxmlformats.org/officeDocument/2006/relationships/image" Target="../media/image12.jpeg"/><Relationship Id="rId21" Type="http://schemas.openxmlformats.org/officeDocument/2006/relationships/hyperlink" Target="https://aif.ru/pictures/201306/VIT_7631.jpg" TargetMode="External"/><Relationship Id="rId7" Type="http://schemas.openxmlformats.org/officeDocument/2006/relationships/image" Target="../media/image14.jpeg"/><Relationship Id="rId12" Type="http://schemas.openxmlformats.org/officeDocument/2006/relationships/hyperlink" Target="https://aif.ru/pictures/201306/VIT_7518.jpg" TargetMode="External"/><Relationship Id="rId17" Type="http://schemas.openxmlformats.org/officeDocument/2006/relationships/hyperlink" Target="https://aif.ru/pictures/201306/VIT_7572.jpg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if.ru/pictures/201306/VIT_7486.jpg" TargetMode="External"/><Relationship Id="rId11" Type="http://schemas.openxmlformats.org/officeDocument/2006/relationships/image" Target="../media/image16.jpeg"/><Relationship Id="rId24" Type="http://schemas.openxmlformats.org/officeDocument/2006/relationships/image" Target="../media/image23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23" Type="http://schemas.openxmlformats.org/officeDocument/2006/relationships/hyperlink" Target="https://aif.ru/pictures/201306/VIT_7636.jpg" TargetMode="External"/><Relationship Id="rId10" Type="http://schemas.openxmlformats.org/officeDocument/2006/relationships/hyperlink" Target="https://aif.ru/pictures/201306/VIT_7503.jpg" TargetMode="External"/><Relationship Id="rId19" Type="http://schemas.openxmlformats.org/officeDocument/2006/relationships/hyperlink" Target="https://aif.ru/pictures/201306/VIT_7613.jpg" TargetMode="External"/><Relationship Id="rId4" Type="http://schemas.openxmlformats.org/officeDocument/2006/relationships/hyperlink" Target="https://aif.ru/pictures/201306/VIT_7485.jpg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s://aif.ru/pictures/201306/VIT_7526.jpg" TargetMode="External"/><Relationship Id="rId2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91"/>
            <a:ext cx="12192000" cy="7020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815" y="2612054"/>
            <a:ext cx="11068593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деятельности по предоставлению социально-медицинских услуг гражданам пожилого возраста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" y="0"/>
            <a:ext cx="12146006" cy="6870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4" y="2029097"/>
            <a:ext cx="7328262" cy="43717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1750" y="166814"/>
            <a:ext cx="82557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Федеральное государственное автономное образовательное учреждение высшего образования «Российский национальный исследовательский медицинский университет имени Н.И. Пирогова»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Министерства здравоохранения Российской 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сайт:  </a:t>
            </a:r>
            <a:r>
              <a:rPr lang="ru-RU" b="1" i="1" dirty="0"/>
              <a:t> </a:t>
            </a:r>
            <a:r>
              <a:rPr lang="ru-RU" u="sng" dirty="0">
                <a:hlinkClick r:id="rId5"/>
              </a:rPr>
              <a:t>https://rgnkc.ru/o-tsentre/patsientam/materialy-dlya-patsientov/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8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" y="0"/>
            <a:ext cx="12146006" cy="6870595"/>
          </a:xfrm>
          <a:prstGeom prst="rect">
            <a:avLst/>
          </a:prstGeom>
        </p:spPr>
      </p:pic>
      <p:pic>
        <p:nvPicPr>
          <p:cNvPr id="4" name="Рисунок 3" descr="D:\Users\k.suhanova\Desktop\фото для сборника\VIT_75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8" y="634274"/>
            <a:ext cx="1336675" cy="21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if.ru/pictures/201306/VIT_7485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26" y="663484"/>
            <a:ext cx="1493520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if.ru/pictures/201306/VIT_7486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28" y="663484"/>
            <a:ext cx="1493520" cy="21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if.ru/pictures/201306/VIT_7499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71" y="663484"/>
            <a:ext cx="1493520" cy="214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if.ru/pictures/201306/VIT_7503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46" y="663484"/>
            <a:ext cx="1383074" cy="21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if.ru/pictures/201306/VIT_7518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691" y="663484"/>
            <a:ext cx="1555452" cy="220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if.ru/pictures/201306/VIT_7526.jpg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1" y="3279969"/>
            <a:ext cx="1593511" cy="232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if.ru/pictures/201306/VIT_7546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11" y="3279969"/>
            <a:ext cx="1568877" cy="232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aif.ru/pictures/201306/VIT_7572.jpg">
            <a:hlinkClick r:id="rId17"/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77" y="3279969"/>
            <a:ext cx="1493520" cy="225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if.ru/pictures/201306/VIT_7613.jpg">
            <a:hlinkClick r:id="rId19"/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48" y="3279969"/>
            <a:ext cx="1493520" cy="225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if.ru/pictures/201306/VIT_7631.jpg">
            <a:hlinkClick r:id="rId21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81" y="3252511"/>
            <a:ext cx="1653610" cy="228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aif.ru/pictures/201306/VIT_7636.jpg">
            <a:hlinkClick r:id="rId23"/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7" y="3251018"/>
            <a:ext cx="1582914" cy="22876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3097979" y="210638"/>
            <a:ext cx="5567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fontAlgn="base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комплекс гимнастики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пожилых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85" y="-95794"/>
            <a:ext cx="12123740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7715" y="161338"/>
            <a:ext cx="117565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Пункт 2.4. раздела 2. Социальная услуга: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Консультирование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социально-медицинским вопросам </a:t>
            </a:r>
            <a:endParaRPr lang="ru-RU" sz="24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поддержания и сохранения здоровья получателей социальных услуг, проведения оздоровительных мероприятий, наблюдения за получателями социальных услуг в целях выявления отклонений в состоянии их здоровья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3021874"/>
            <a:ext cx="5216434" cy="31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3771" y="892630"/>
            <a:ext cx="10276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График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специалистов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58332"/>
              </p:ext>
            </p:extLst>
          </p:nvPr>
        </p:nvGraphicFramePr>
        <p:xfrm>
          <a:off x="1994263" y="2007212"/>
          <a:ext cx="8247017" cy="1732726"/>
        </p:xfrm>
        <a:graphic>
          <a:graphicData uri="http://schemas.openxmlformats.org/drawingml/2006/table">
            <a:tbl>
              <a:tblPr firstRow="1" firstCol="1" bandRow="1"/>
              <a:tblGrid>
                <a:gridCol w="2609669"/>
                <a:gridCol w="2609669"/>
                <a:gridCol w="30276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занятия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Ф.И.О.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" y="0"/>
            <a:ext cx="12123740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8606" y="612844"/>
            <a:ext cx="104154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2.5. раздела 2. Социальная услуга: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формирование здорового образа жизни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521" y="1997839"/>
            <a:ext cx="10563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Беседы и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консультаций,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поддержание и сохранение здоровья получателя социальных услуг; </a:t>
            </a:r>
            <a:endParaRPr lang="ru-RU" sz="2400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выработку санитарно-гигиенических навыков, навыков ведения здорового образа жизни, предупреждение и профилактику заболеваний;</a:t>
            </a:r>
            <a:endParaRPr lang="ru-RU" sz="2400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предупреждение появления вредных привычек и избавление от них;</a:t>
            </a:r>
            <a:endParaRPr lang="ru-RU" sz="2400" b="1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решение вопросов возрастной адаптации</a:t>
            </a:r>
            <a:endParaRPr lang="ru-RU" sz="2400" b="1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" y="0"/>
            <a:ext cx="121237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30" y="2870472"/>
            <a:ext cx="1887167" cy="2592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14" y="3225619"/>
            <a:ext cx="2116184" cy="2963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214">
            <a:off x="9455278" y="556827"/>
            <a:ext cx="2239931" cy="2746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537">
            <a:off x="1102111" y="2989052"/>
            <a:ext cx="2277472" cy="3169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0142" y="96408"/>
            <a:ext cx="99451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темы для проведения бесед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питаться?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падений?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безопасный дом? и др.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0"/>
            <a:ext cx="1212374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7805" y="297022"/>
            <a:ext cx="823830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/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2.6. раздела 2. Социальная услуга: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адаптивной физической культуре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2112904"/>
            <a:ext cx="7088778" cy="41659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6091" y="1281906"/>
            <a:ext cx="11826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система ставит своей целью улучшение состояния здоровья человека, восстановлению его социальных функций, корректировку психологического состояния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" y="0"/>
            <a:ext cx="12123740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75063" y="1079764"/>
            <a:ext cx="10084526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>
              <a:lnSpc>
                <a:spcPct val="150000"/>
              </a:lnSpc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88" y="170996"/>
            <a:ext cx="9126224" cy="61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69"/>
            <a:ext cx="12123740" cy="67883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2003" y="132728"/>
            <a:ext cx="117217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регламентирующее предоставление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социально-медицинских услуг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442-ФЗ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28.12.2013 г.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основах социального обслуживания граждан в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  <a:endParaRPr lang="ru-RU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Минтруда России № 471 от 25 августа 2016 г.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рекомендаций по предоставлению социально-медицинских услуг в форме социального обслуживания на дому ветеранам и инвалидам Великой Отечественной войны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ru-RU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691 от 14 апреля 2017 года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труда, занятости и социальной защиты Республики Коми «Об утверждении порядка предоставления социального обслуживания в полустационарной форме»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95" y="0"/>
            <a:ext cx="1212374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8532" y="753526"/>
            <a:ext cx="10755085" cy="4307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3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Социально-медицинские услуги</a:t>
            </a:r>
            <a:endParaRPr lang="ru-RU" sz="3200" b="1" dirty="0">
              <a:solidFill>
                <a:srgbClr val="4472C4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услуги,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 на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поддержание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сохранение здоровья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получателей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 услуг путем организации ухода, оказания содействия в проведении оздоровительных мероприятий, систематического наблюдения за получателями социальных услуг для выявления отклонений в состоянии их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0"/>
            <a:ext cx="119060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731521"/>
            <a:ext cx="11077303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1909" y="577632"/>
            <a:ext cx="5663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социально-медицинских услуг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563" y="1052915"/>
            <a:ext cx="1058673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процедур, связанных с наблюдением за состоянием здоровья получателей социальных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marL="342900" lvl="0" indent="-342900" algn="just">
              <a:lnSpc>
                <a:spcPct val="150000"/>
              </a:lnSpc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наблюдение за получателями социальных услуг для выявления отклонений в состоянии 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оздоровительных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социально-медицинским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вопросам; 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формирование здорового образа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 по адаптивной физической культуре</a:t>
            </a:r>
          </a:p>
          <a:p>
            <a:pPr lvl="0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" y="0"/>
            <a:ext cx="121237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41664"/>
            <a:ext cx="117217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2.1. раздела 2. Социальная услуга: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процедур, связанных с наблюдением за состоянием здоровья получателей социальных услуг </a:t>
            </a:r>
            <a:endParaRPr lang="ru-RU" sz="24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измерение температуры тела, артериального давления, контроль за приемом лекарств и др.)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" y="2458961"/>
            <a:ext cx="2995750" cy="2251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51" y="2458961"/>
            <a:ext cx="3814354" cy="2495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4" y="3290615"/>
            <a:ext cx="3544387" cy="24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46713"/>
              </p:ext>
            </p:extLst>
          </p:nvPr>
        </p:nvGraphicFramePr>
        <p:xfrm>
          <a:off x="618310" y="827313"/>
          <a:ext cx="10659290" cy="5723864"/>
        </p:xfrm>
        <a:graphic>
          <a:graphicData uri="http://schemas.openxmlformats.org/drawingml/2006/table">
            <a:tbl>
              <a:tblPr firstRow="1" bandRow="1"/>
              <a:tblGrid>
                <a:gridCol w="1771427"/>
                <a:gridCol w="1258457"/>
                <a:gridCol w="444656"/>
                <a:gridCol w="348952"/>
                <a:gridCol w="818175"/>
                <a:gridCol w="641900"/>
                <a:gridCol w="325351"/>
                <a:gridCol w="534765"/>
                <a:gridCol w="913986"/>
                <a:gridCol w="54896"/>
                <a:gridCol w="106262"/>
                <a:gridCol w="1003468"/>
                <a:gridCol w="2436995"/>
              </a:tblGrid>
              <a:tr h="295177">
                <a:tc gridSpan="1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приема медикаментов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177"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назначения/Врач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медикамента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(табл., капсула, раствор и др.)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Дозировка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отмены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утро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ночь</a:t>
                      </a:r>
                    </a:p>
                  </a:txBody>
                  <a:tcPr marL="23359" marR="23359" marT="61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18">
                <a:tc gridSpan="1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измерения АД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нормальное АД_______________</a:t>
                      </a: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0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0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859">
                <a:tc gridSpan="13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сахара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0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0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018">
                <a:tc gridSpan="13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Наложение компрессов, горчичников;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намазывание (натирание), растирание кремами, мазями, гелями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507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средства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05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3" marR="59013" marT="29506" marB="295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0263" y="83985"/>
            <a:ext cx="108073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 выполнения процедур,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связанных с наблюдением за состоянием здоровья получателей социальных услуг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" y="0"/>
            <a:ext cx="121237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9" y="479545"/>
            <a:ext cx="98145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2.2. раздела 2. Социальная услуга: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Систематическое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за получателями социальных услуг для выявления отклонений в состоянии их здоровья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313622"/>
            <a:ext cx="4667794" cy="32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" y="0"/>
            <a:ext cx="121237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5029" y="479545"/>
            <a:ext cx="981456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90700"/>
              </p:ext>
            </p:extLst>
          </p:nvPr>
        </p:nvGraphicFramePr>
        <p:xfrm>
          <a:off x="398415" y="937619"/>
          <a:ext cx="11575871" cy="5116132"/>
        </p:xfrm>
        <a:graphic>
          <a:graphicData uri="http://schemas.openxmlformats.org/drawingml/2006/table">
            <a:tbl>
              <a:tblPr firstRow="1" bandRow="1"/>
              <a:tblGrid>
                <a:gridCol w="1688306"/>
                <a:gridCol w="1472307"/>
                <a:gridCol w="2195236"/>
                <a:gridCol w="1340064"/>
                <a:gridCol w="1824955"/>
                <a:gridCol w="1057946"/>
                <a:gridCol w="1997057"/>
              </a:tblGrid>
              <a:tr h="38290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Дата/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Жалобы 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состояние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 в крови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Пульс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Артериальное давление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03.09.2022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Плохой сон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25.09.2022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Плохой сон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07.10.2022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Головные боли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работоспособности, состояние вялости и слабости, бледность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150/95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норме</a:t>
                      </a:r>
                      <a:r>
                        <a:rPr lang="ru-RU" sz="2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140/80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84960" y="140991"/>
            <a:ext cx="845602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Дневник наблюдения за общим состоянием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Петров И.В</a:t>
            </a: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" y="0"/>
            <a:ext cx="1212374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0125" y="482509"/>
            <a:ext cx="81250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2.3. раздела 2. Социальная услуга: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7" y="1784441"/>
            <a:ext cx="5025576" cy="3492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8" y="1784441"/>
            <a:ext cx="5239294" cy="34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561</Words>
  <Application>Microsoft Office PowerPoint</Application>
  <PresentationFormat>Широкоэкранный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Пучкова Марина Николаевна</dc:creator>
  <cp:lastModifiedBy>k.suhanova</cp:lastModifiedBy>
  <cp:revision>103</cp:revision>
  <dcterms:created xsi:type="dcterms:W3CDTF">2022-09-23T10:52:53Z</dcterms:created>
  <dcterms:modified xsi:type="dcterms:W3CDTF">2022-10-10T13:03:37Z</dcterms:modified>
</cp:coreProperties>
</file>