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67" r:id="rId2"/>
    <p:sldId id="257" r:id="rId3"/>
    <p:sldId id="258" r:id="rId4"/>
    <p:sldId id="328" r:id="rId5"/>
    <p:sldId id="324" r:id="rId6"/>
    <p:sldId id="263" r:id="rId7"/>
    <p:sldId id="334" r:id="rId8"/>
    <p:sldId id="335" r:id="rId9"/>
    <p:sldId id="330" r:id="rId10"/>
    <p:sldId id="331" r:id="rId11"/>
    <p:sldId id="261" r:id="rId12"/>
    <p:sldId id="285" r:id="rId13"/>
    <p:sldId id="286" r:id="rId14"/>
    <p:sldId id="287" r:id="rId15"/>
    <p:sldId id="288" r:id="rId16"/>
    <p:sldId id="289" r:id="rId17"/>
    <p:sldId id="292" r:id="rId18"/>
    <p:sldId id="293" r:id="rId19"/>
    <p:sldId id="295" r:id="rId20"/>
    <p:sldId id="266" r:id="rId21"/>
    <p:sldId id="322" r:id="rId22"/>
    <p:sldId id="345" r:id="rId23"/>
    <p:sldId id="347" r:id="rId24"/>
    <p:sldId id="323" r:id="rId25"/>
    <p:sldId id="269" r:id="rId26"/>
    <p:sldId id="355" r:id="rId27"/>
    <p:sldId id="339" r:id="rId28"/>
    <p:sldId id="341" r:id="rId29"/>
    <p:sldId id="342" r:id="rId30"/>
    <p:sldId id="343" r:id="rId31"/>
    <p:sldId id="272" r:id="rId32"/>
    <p:sldId id="273" r:id="rId33"/>
    <p:sldId id="360" r:id="rId34"/>
    <p:sldId id="363" r:id="rId35"/>
    <p:sldId id="274" r:id="rId36"/>
    <p:sldId id="275" r:id="rId37"/>
    <p:sldId id="276" r:id="rId38"/>
    <p:sldId id="277" r:id="rId39"/>
    <p:sldId id="279" r:id="rId40"/>
    <p:sldId id="280" r:id="rId41"/>
    <p:sldId id="281" r:id="rId42"/>
    <p:sldId id="282" r:id="rId43"/>
    <p:sldId id="364" r:id="rId44"/>
    <p:sldId id="368" r:id="rId45"/>
    <p:sldId id="365" r:id="rId46"/>
    <p:sldId id="369" r:id="rId47"/>
    <p:sldId id="370" r:id="rId48"/>
    <p:sldId id="371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4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61529-69BC-459B-B431-16CFA040D5E7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11F7F-6526-4731-86AD-029AB80D0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61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61A14-B9AB-4F19-A21B-64C6F78A3E8B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277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11F7F-6526-4731-86AD-029AB80D0D8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818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11F7F-6526-4731-86AD-029AB80D0D87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666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342F-5775-4F89-96AD-19C7F59145D2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2ED1-6A03-484C-B7E0-273FAAA2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18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342F-5775-4F89-96AD-19C7F59145D2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2ED1-6A03-484C-B7E0-273FAAA2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82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342F-5775-4F89-96AD-19C7F59145D2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2ED1-6A03-484C-B7E0-273FAAA2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61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342F-5775-4F89-96AD-19C7F59145D2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2ED1-6A03-484C-B7E0-273FAAA2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310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342F-5775-4F89-96AD-19C7F59145D2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2ED1-6A03-484C-B7E0-273FAAA2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846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342F-5775-4F89-96AD-19C7F59145D2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2ED1-6A03-484C-B7E0-273FAAA2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043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342F-5775-4F89-96AD-19C7F59145D2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2ED1-6A03-484C-B7E0-273FAAA2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2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342F-5775-4F89-96AD-19C7F59145D2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2ED1-6A03-484C-B7E0-273FAAA2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895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342F-5775-4F89-96AD-19C7F59145D2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2ED1-6A03-484C-B7E0-273FAAA2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899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342F-5775-4F89-96AD-19C7F59145D2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2ED1-6A03-484C-B7E0-273FAAA2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554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342F-5775-4F89-96AD-19C7F59145D2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2ED1-6A03-484C-B7E0-273FAAA2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415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2342F-5775-4F89-96AD-19C7F59145D2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02ED1-6A03-484C-B7E0-273FAAA2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16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293736" y="236894"/>
            <a:ext cx="13039917" cy="1143000"/>
          </a:xfrm>
        </p:spPr>
        <p:txBody>
          <a:bodyPr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ГБУ РК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«Региональный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центрразвития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социальных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технологий»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36" y="236894"/>
            <a:ext cx="1534707" cy="1433702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25074" y="2177378"/>
            <a:ext cx="10604863" cy="810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Социальное 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проектирование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8" name="Picture 4" descr="Круглый стол &quot;Социальное проектирование: Почему за ним будущее или как  создать социальный проект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072" y="3494692"/>
            <a:ext cx="4701259" cy="264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7324436" y="4396556"/>
            <a:ext cx="4867564" cy="10711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2400" b="1" dirty="0" err="1" smtClean="0"/>
              <a:t>Кочанова</a:t>
            </a:r>
            <a:r>
              <a:rPr lang="ru-RU" sz="2400" b="1" dirty="0" smtClean="0"/>
              <a:t> </a:t>
            </a:r>
            <a:r>
              <a:rPr lang="ru-RU" sz="2000" b="1" dirty="0" smtClean="0"/>
              <a:t>Александра</a:t>
            </a:r>
            <a:r>
              <a:rPr lang="ru-RU" sz="2400" b="1" dirty="0" smtClean="0"/>
              <a:t> Николаевна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ru-RU" sz="2400" b="1" dirty="0" smtClean="0"/>
              <a:t>заведующий ОПАД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3701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990" t="22706" r="14307" b="27657"/>
          <a:stretch/>
        </p:blipFill>
        <p:spPr>
          <a:xfrm>
            <a:off x="99587" y="371191"/>
            <a:ext cx="11963864" cy="559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03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512978"/>
            <a:ext cx="10515600" cy="2404972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/>
              <a:t>– это группа людей, которые в результате проекта ощутят положительные изменения.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45819" y="1081032"/>
            <a:ext cx="10500361" cy="1245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dirty="0"/>
              <a:t>Обоснование актуальности и социальной значимости проекта предполагает изучение проблемы целевой группы и подтверждение ее важности.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2828" t="48617" r="33557" b="36966"/>
          <a:stretch/>
        </p:blipFill>
        <p:spPr>
          <a:xfrm>
            <a:off x="7053943" y="4114504"/>
            <a:ext cx="3631473" cy="2163013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2761059"/>
            <a:ext cx="10604863" cy="810532"/>
          </a:xfrm>
        </p:spPr>
        <p:txBody>
          <a:bodyPr/>
          <a:lstStyle/>
          <a:p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Целевая группа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0" y="0"/>
            <a:ext cx="4728754" cy="646331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МОДУЛЬ 2. АКТУЛЬНОСТЬ СОЦИАЛЬНОГО ПРОЕКТА ЦЕЛЕВАЯ ГРУППА</a:t>
            </a:r>
          </a:p>
        </p:txBody>
      </p:sp>
    </p:spTree>
    <p:extLst>
      <p:ext uri="{BB962C8B-B14F-4D97-AF65-F5344CB8AC3E}">
        <p14:creationId xmlns:p14="http://schemas.microsoft.com/office/powerpoint/2010/main" val="1552799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2828" t="48617" r="33557" b="36966"/>
          <a:stretch/>
        </p:blipFill>
        <p:spPr>
          <a:xfrm>
            <a:off x="9180085" y="189785"/>
            <a:ext cx="2809031" cy="16731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6950" y="189785"/>
            <a:ext cx="8468286" cy="2833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</a:pP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Хороший пример описания ЦА</a:t>
            </a:r>
            <a:endParaRPr lang="ru-RU" sz="9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Лица из числа детей сирот и лиц оставшихся без попечения родителей;</a:t>
            </a:r>
            <a:endParaRPr lang="ru-RU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из малоимущих семей и семей, имеющих риск развития социального неблагополучия </a:t>
            </a:r>
            <a:endParaRPr lang="ru-RU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</a:pP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Плохой пример описания ЦА</a:t>
            </a:r>
          </a:p>
          <a:p>
            <a:pPr marL="285750" indent="-285750" algn="just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Жители Республики Коми, от 6 до 70 лет</a:t>
            </a:r>
            <a:endParaRPr lang="ru-RU" sz="10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766249" y="3303525"/>
            <a:ext cx="10515600" cy="923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Обоснование социальной значимости проекта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57749" y="4342067"/>
            <a:ext cx="96268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accent2"/>
              </a:buClr>
            </a:pPr>
            <a:r>
              <a:rPr lang="ru-RU" sz="2000" b="1" dirty="0"/>
              <a:t>– это результаты исследования проблемы целевой группы, выраженные в количественных показателях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66248" y="5285022"/>
            <a:ext cx="10170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u="sng" dirty="0"/>
              <a:t>Все утверждения, которые вы будете делать в ходе исследования проблемы, должны быть подкреплены количественными показателями. </a:t>
            </a:r>
          </a:p>
        </p:txBody>
      </p:sp>
    </p:spTree>
    <p:extLst>
      <p:ext uri="{BB962C8B-B14F-4D97-AF65-F5344CB8AC3E}">
        <p14:creationId xmlns:p14="http://schemas.microsoft.com/office/powerpoint/2010/main" val="4064016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798" t="9241" r="11410" b="11947"/>
          <a:stretch/>
        </p:blipFill>
        <p:spPr>
          <a:xfrm>
            <a:off x="633742" y="0"/>
            <a:ext cx="10520127" cy="678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13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584" t="9637" r="12748" b="39934"/>
          <a:stretch/>
        </p:blipFill>
        <p:spPr>
          <a:xfrm>
            <a:off x="0" y="398353"/>
            <a:ext cx="12192000" cy="570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7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579" t="13376" r="4460" b="5874"/>
          <a:stretch/>
        </p:blipFill>
        <p:spPr>
          <a:xfrm>
            <a:off x="868307" y="0"/>
            <a:ext cx="10714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76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4802" t="22212" r="14016" b="36237"/>
          <a:stretch/>
        </p:blipFill>
        <p:spPr>
          <a:xfrm>
            <a:off x="0" y="682575"/>
            <a:ext cx="12192000" cy="46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52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693" t="19497" r="13861" b="28712"/>
          <a:stretch/>
        </p:blipFill>
        <p:spPr>
          <a:xfrm>
            <a:off x="0" y="449897"/>
            <a:ext cx="12192000" cy="587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12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169" t="20677" r="14010" b="26734"/>
          <a:stretch/>
        </p:blipFill>
        <p:spPr>
          <a:xfrm>
            <a:off x="0" y="348603"/>
            <a:ext cx="12199315" cy="574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82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174" t="21381" r="14159" b="30826"/>
          <a:stretch/>
        </p:blipFill>
        <p:spPr>
          <a:xfrm>
            <a:off x="-1" y="595789"/>
            <a:ext cx="12241195" cy="551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6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8" y="776502"/>
            <a:ext cx="10604863" cy="810532"/>
          </a:xfrm>
        </p:spPr>
        <p:txBody>
          <a:bodyPr/>
          <a:lstStyle/>
          <a:p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Социальный проект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8" y="1463534"/>
            <a:ext cx="10500361" cy="1071153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/>
              <a:t>– проект, который направлен на решение социальной проблемы определенной целевой группы.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38199" y="5216434"/>
            <a:ext cx="10500361" cy="1245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dirty="0"/>
              <a:t>Социальный проект всегда направлен на решение конкретной социальной проблемы определенной целевой группы в заранее известные сроки.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2110" t="25034" r="32065" b="57066"/>
          <a:stretch/>
        </p:blipFill>
        <p:spPr>
          <a:xfrm>
            <a:off x="1062445" y="2458627"/>
            <a:ext cx="3794249" cy="23528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5222" t="51106" r="28664" b="25917"/>
          <a:stretch/>
        </p:blipFill>
        <p:spPr>
          <a:xfrm>
            <a:off x="5878285" y="2458627"/>
            <a:ext cx="5345723" cy="2645863"/>
          </a:xfrm>
          <a:prstGeom prst="rect">
            <a:avLst/>
          </a:prstGeom>
        </p:spPr>
      </p:pic>
      <p:sp>
        <p:nvSpPr>
          <p:cNvPr id="7" name="Пятиугольник 6"/>
          <p:cNvSpPr/>
          <p:nvPr/>
        </p:nvSpPr>
        <p:spPr>
          <a:xfrm>
            <a:off x="0" y="0"/>
            <a:ext cx="4728754" cy="646331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МОДУЛЬ 1. СОЦИАЛЬНЫЙ ПРОЕКТ </a:t>
            </a:r>
          </a:p>
          <a:p>
            <a:r>
              <a:rPr lang="ru-RU" b="1" dirty="0">
                <a:solidFill>
                  <a:schemeClr val="tx1"/>
                </a:solidFill>
              </a:rPr>
              <a:t>ЭТАПЫ СОЦИАЛЬНОГО ПРОЕКТИРОВАНИЯ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1929229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1112" y="2479298"/>
            <a:ext cx="3432906" cy="1325563"/>
          </a:xfrm>
        </p:spPr>
        <p:txBody>
          <a:bodyPr/>
          <a:lstStyle/>
          <a:p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Цель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9330" y="607737"/>
            <a:ext cx="10983427" cy="26244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Социальный проект должен быть направлен на решение социальной проблемы выбранной целевой группы, а значимость и актуальность этой проблемы необходимо подкрепить фактами. После того, как вы сформулировали и обосновали проблему, вам нужно понять, что ее решит. </a:t>
            </a:r>
            <a:r>
              <a:rPr lang="ru-RU" b="1" dirty="0"/>
              <a:t>Решение проблемы </a:t>
            </a:r>
            <a:r>
              <a:rPr lang="ru-RU" dirty="0"/>
              <a:t>и станет </a:t>
            </a:r>
            <a:r>
              <a:rPr lang="ru-RU" b="1" dirty="0"/>
              <a:t>целью</a:t>
            </a:r>
            <a:r>
              <a:rPr lang="ru-RU" dirty="0"/>
              <a:t> вашего </a:t>
            </a:r>
            <a:r>
              <a:rPr lang="ru-RU" b="1" dirty="0"/>
              <a:t>проекта</a:t>
            </a:r>
            <a:r>
              <a:rPr lang="ru-RU" dirty="0"/>
              <a:t>.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0" y="0"/>
            <a:ext cx="4728754" cy="369332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МОДУЛЬ </a:t>
            </a:r>
            <a:r>
              <a:rPr lang="ru-RU" b="1" dirty="0" smtClean="0">
                <a:solidFill>
                  <a:schemeClr val="tx1"/>
                </a:solidFill>
              </a:rPr>
              <a:t>3. </a:t>
            </a:r>
            <a:r>
              <a:rPr lang="ru-RU" b="1" dirty="0">
                <a:solidFill>
                  <a:schemeClr val="tx1"/>
                </a:solidFill>
              </a:rPr>
              <a:t>ЦЕЛЬ СОЦИАЛЬНОГО ПРОЕКТА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8566" y="3649911"/>
            <a:ext cx="106179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– наивысшая точка достижений, к которой мы стремимся в ходе его реализации; утверждение, отражающее позитивное изменение качества жизни, которого мы хотим добиться.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2717" y="4665574"/>
            <a:ext cx="37033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Плохой пример:</a:t>
            </a:r>
          </a:p>
          <a:p>
            <a:pPr algn="just"/>
            <a:r>
              <a:rPr lang="ru-RU" dirty="0"/>
              <a:t>Обучение мобильной и информационной грамотности людей пожилого возраста посредством использования смартфонов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44937" y="4665574"/>
            <a:ext cx="42715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Хороший пример:</a:t>
            </a:r>
          </a:p>
          <a:p>
            <a:pPr algn="just"/>
            <a:r>
              <a:rPr lang="ru-RU" dirty="0"/>
              <a:t>Проведение обучающих мероприятий по повышению мобильной и информационной грамотности для 200 граждан пожилого возраста к концу 2022 года</a:t>
            </a:r>
          </a:p>
        </p:txBody>
      </p:sp>
    </p:spTree>
    <p:extLst>
      <p:ext uri="{BB962C8B-B14F-4D97-AF65-F5344CB8AC3E}">
        <p14:creationId xmlns:p14="http://schemas.microsoft.com/office/powerpoint/2010/main" val="1943109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7748" t="16502" r="19060" b="25281"/>
          <a:stretch/>
        </p:blipFill>
        <p:spPr>
          <a:xfrm>
            <a:off x="0" y="0"/>
            <a:ext cx="12194424" cy="631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11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281" t="12113" r="16756" b="15341"/>
          <a:stretch/>
        </p:blipFill>
        <p:spPr>
          <a:xfrm>
            <a:off x="768632" y="0"/>
            <a:ext cx="9905404" cy="685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72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024" t="21782" r="15548" b="20924"/>
          <a:stretch/>
        </p:blipFill>
        <p:spPr>
          <a:xfrm>
            <a:off x="0" y="0"/>
            <a:ext cx="12220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52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8936" t="30231" r="19728" b="16404"/>
          <a:stretch/>
        </p:blipFill>
        <p:spPr>
          <a:xfrm>
            <a:off x="0" y="0"/>
            <a:ext cx="12192000" cy="596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95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566" y="2574001"/>
            <a:ext cx="3812563" cy="2144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349"/>
            <a:ext cx="1878106" cy="1325563"/>
          </a:xfrm>
        </p:spPr>
        <p:txBody>
          <a:bodyPr/>
          <a:lstStyle/>
          <a:p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Задача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85261" y="106624"/>
            <a:ext cx="7982438" cy="157271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dirty="0"/>
              <a:t>– составляющая цели, которая решает конкретную проблему на пути к достижению этой цели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4697" y="3480136"/>
            <a:ext cx="6997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– это действия, которые вы предпринимаете для того, чтобы решить задачу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80015" y="2489510"/>
            <a:ext cx="35657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Мероприятия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4050" y="1144274"/>
            <a:ext cx="43941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Плохой Пример:</a:t>
            </a:r>
          </a:p>
          <a:p>
            <a:pPr algn="just"/>
            <a:r>
              <a:rPr lang="ru-RU" dirty="0"/>
              <a:t>- просветительская деятельность;</a:t>
            </a:r>
          </a:p>
          <a:p>
            <a:pPr algn="just"/>
            <a:r>
              <a:rPr lang="ru-RU" dirty="0"/>
              <a:t>- развитие современных форм организации культурного досуга с учетом различных потребностей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345783" y="1096673"/>
            <a:ext cx="57219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Хороший Пример:</a:t>
            </a:r>
          </a:p>
          <a:p>
            <a:r>
              <a:rPr lang="ru-RU" dirty="0"/>
              <a:t>- проведение обучающих мероприятий по повышению мобильной грамотности;</a:t>
            </a:r>
          </a:p>
          <a:p>
            <a:r>
              <a:rPr lang="ru-RU" dirty="0"/>
              <a:t>- проведение обучающих мероприятий по повышению информационной грамотности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48142" y="5160309"/>
            <a:ext cx="42175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Плохой Пример:</a:t>
            </a:r>
            <a:br>
              <a:rPr lang="ru-RU" dirty="0"/>
            </a:br>
            <a:r>
              <a:rPr lang="ru-RU" dirty="0"/>
              <a:t>- проведение мотивационного интервью</a:t>
            </a:r>
          </a:p>
          <a:p>
            <a:r>
              <a:rPr lang="ru-RU" dirty="0"/>
              <a:t>- проведение беседы с целевой группой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836084" y="5160309"/>
            <a:ext cx="67413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Хороший Пример: </a:t>
            </a:r>
          </a:p>
          <a:p>
            <a:r>
              <a:rPr lang="ru-RU" dirty="0"/>
              <a:t>- проведение 24 обучающих лекций по использованию гаджетов (раз в 2 недели согласно графику проведения мероприятий);</a:t>
            </a:r>
          </a:p>
          <a:p>
            <a:r>
              <a:rPr lang="ru-RU" dirty="0"/>
              <a:t>- проведение 12 </a:t>
            </a:r>
            <a:r>
              <a:rPr lang="ru-RU" dirty="0" err="1"/>
              <a:t>вебинаров</a:t>
            </a:r>
            <a:r>
              <a:rPr lang="ru-RU" dirty="0"/>
              <a:t> по предупреждению рисков использования интернета(раз в месяц согласно графику)</a:t>
            </a:r>
          </a:p>
        </p:txBody>
      </p:sp>
    </p:spTree>
    <p:extLst>
      <p:ext uri="{BB962C8B-B14F-4D97-AF65-F5344CB8AC3E}">
        <p14:creationId xmlns:p14="http://schemas.microsoft.com/office/powerpoint/2010/main" val="1458427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510" t="29855" r="14750" b="39406"/>
          <a:stretch/>
        </p:blipFill>
        <p:spPr>
          <a:xfrm>
            <a:off x="0" y="-79790"/>
            <a:ext cx="12210525" cy="35942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6802" t="23596" r="15024" b="47977"/>
          <a:stretch/>
        </p:blipFill>
        <p:spPr>
          <a:xfrm>
            <a:off x="-1" y="3514436"/>
            <a:ext cx="12164291" cy="334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63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064" t="11617" r="13787" b="19604"/>
          <a:stretch/>
        </p:blipFill>
        <p:spPr>
          <a:xfrm>
            <a:off x="715223" y="0"/>
            <a:ext cx="10662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15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066" t="22574" r="14401" b="37162"/>
          <a:stretch/>
        </p:blipFill>
        <p:spPr>
          <a:xfrm>
            <a:off x="0" y="887239"/>
            <a:ext cx="12192000" cy="471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69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692" t="22047" r="13879" b="39010"/>
          <a:stretch/>
        </p:blipFill>
        <p:spPr>
          <a:xfrm>
            <a:off x="9613" y="1032095"/>
            <a:ext cx="12182387" cy="449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82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604863" cy="810532"/>
          </a:xfrm>
        </p:spPr>
        <p:txBody>
          <a:bodyPr/>
          <a:lstStyle/>
          <a:p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Социальное проектирование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38199" y="117565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/>
              <a:t>— механизм разработки и планирования социального проекта.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2229" t="42646" r="24632" b="25528"/>
          <a:stretch/>
        </p:blipFill>
        <p:spPr>
          <a:xfrm>
            <a:off x="1312752" y="2121148"/>
            <a:ext cx="8619331" cy="465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03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510" t="21518" r="14381" b="33597"/>
          <a:stretch/>
        </p:blipFill>
        <p:spPr>
          <a:xfrm>
            <a:off x="0" y="688061"/>
            <a:ext cx="12208757" cy="521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470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22829"/>
            <a:ext cx="7339149" cy="887617"/>
          </a:xfrm>
        </p:spPr>
        <p:txBody>
          <a:bodyPr>
            <a:normAutofit/>
          </a:bodyPr>
          <a:lstStyle/>
          <a:p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мероприятия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54766"/>
            <a:ext cx="10515600" cy="1345784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Каждое мероприятие календарного плана должно обладать следующими характеристиками: </a:t>
            </a:r>
            <a:r>
              <a:rPr lang="ru-RU" b="1" dirty="0"/>
              <a:t>содержание, срок исполнения, место проведения, ожидаемый результат</a:t>
            </a:r>
            <a:r>
              <a:rPr lang="ru-RU" dirty="0"/>
              <a:t>. 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0" y="0"/>
            <a:ext cx="4728754" cy="646331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МОДУЛЬ </a:t>
            </a:r>
            <a:r>
              <a:rPr lang="ru-RU" b="1" dirty="0" smtClean="0">
                <a:solidFill>
                  <a:schemeClr val="tx1"/>
                </a:solidFill>
              </a:rPr>
              <a:t>4. </a:t>
            </a:r>
            <a:r>
              <a:rPr lang="ru-RU" b="1" dirty="0">
                <a:solidFill>
                  <a:schemeClr val="tx1"/>
                </a:solidFill>
              </a:rPr>
              <a:t>КАЛЕНДАРНЫЙ ПЛАН РЕАЛИЗАЦИИ ПРОЕКТА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8078" y="864268"/>
            <a:ext cx="105156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/>
              <a:t>В календарном плане должны быть отражены мероприятия, которые направлены на решение поставленных в проекте задач.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3933986"/>
            <a:ext cx="1051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– это то, что будет происходить. Каждое мероприятие связано с конкретной задачей, на решение которой оно направлено.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38200" y="5170603"/>
            <a:ext cx="105156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/>
              <a:t>Каждое мероприятие календарного плана должно обладать следующими характеристиками: содержание, срок исполнения, место проведения, ожидаемый результат.</a:t>
            </a:r>
          </a:p>
        </p:txBody>
      </p:sp>
    </p:spTree>
    <p:extLst>
      <p:ext uri="{BB962C8B-B14F-4D97-AF65-F5344CB8AC3E}">
        <p14:creationId xmlns:p14="http://schemas.microsoft.com/office/powerpoint/2010/main" val="1911815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303" y="592184"/>
            <a:ext cx="11268891" cy="571282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МЕРОПРИЯТИЯ </a:t>
            </a:r>
            <a:r>
              <a:rPr lang="ru-RU" dirty="0"/>
              <a:t>– это то, что будет происходить. Каждое мероприятие связано с конкретной задачей, на решение которой оно направлено.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/>
              <a:t>Каждое мероприятие или серия мероприятий имеют 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СРОКИ </a:t>
            </a:r>
            <a:r>
              <a:rPr lang="ru-RU" dirty="0"/>
              <a:t>начала и окончания.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/>
              <a:t>Из результатов мероприятий – количественных и качественных – складывается результат всего проекта, поэтому очень важно на этапе планирования правильно сформулировать 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ОЖИДАЕМЫЕ РЕЗУЛЬТАТЫ </a:t>
            </a:r>
            <a:r>
              <a:rPr lang="ru-RU" dirty="0"/>
              <a:t>мероприятий.</a:t>
            </a:r>
          </a:p>
          <a:p>
            <a:pPr marL="0" indent="0" algn="just">
              <a:buNone/>
            </a:pP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ОХВАТ ЛЮДЕЙ</a:t>
            </a:r>
            <a:r>
              <a:rPr lang="ru-RU" dirty="0"/>
              <a:t>, то есть количество человек, принявших участие в мероприятии.</a:t>
            </a:r>
          </a:p>
        </p:txBody>
      </p:sp>
    </p:spTree>
    <p:extLst>
      <p:ext uri="{BB962C8B-B14F-4D97-AF65-F5344CB8AC3E}">
        <p14:creationId xmlns:p14="http://schemas.microsoft.com/office/powerpoint/2010/main" val="3402873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930" t="21518" r="14702" b="26865"/>
          <a:stretch/>
        </p:blipFill>
        <p:spPr>
          <a:xfrm>
            <a:off x="-2613" y="352659"/>
            <a:ext cx="12194613" cy="6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42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573" t="26138" r="15384" b="15776"/>
          <a:stretch/>
        </p:blipFill>
        <p:spPr>
          <a:xfrm>
            <a:off x="9235" y="0"/>
            <a:ext cx="12182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92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84960"/>
            <a:ext cx="10515600" cy="497259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«ТВЕРДЫЕ» НАВЫКИ </a:t>
            </a:r>
            <a:r>
              <a:rPr lang="ru-RU" sz="2400" dirty="0"/>
              <a:t>– это профессиональные знания и умения, все, что относится к конкретной специальности (управление автомобилем, написание пресс-релизов, составление бухгалтерской отчетности, составление договоров и т.д.). «Твердые» навыки можно разложить на последовательность простых действий. </a:t>
            </a:r>
          </a:p>
          <a:p>
            <a:pPr marL="0" indent="0" algn="just">
              <a:buNone/>
            </a:pP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«ГИБКИЕ» НАВЫКИ </a:t>
            </a:r>
            <a:r>
              <a:rPr lang="ru-RU" sz="2400" dirty="0"/>
              <a:t>не относятся к конкретной профессии. Скорее, это что-то среднее между социальными навыками и личностными качествами (умение работать в команде, умение управлять другими, эрудированность, организованность, целеустремлённость, креативность и т.д.). 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0" y="0"/>
            <a:ext cx="4728754" cy="369332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МОДУЛЬ </a:t>
            </a:r>
            <a:r>
              <a:rPr lang="ru-RU" b="1" dirty="0" smtClean="0">
                <a:solidFill>
                  <a:schemeClr val="tx1"/>
                </a:solidFill>
              </a:rPr>
              <a:t>5. </a:t>
            </a:r>
            <a:r>
              <a:rPr lang="ru-RU" b="1" dirty="0">
                <a:solidFill>
                  <a:schemeClr val="tx1"/>
                </a:solidFill>
              </a:rPr>
              <a:t>КОМАНДА ПРОЕКТА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615083"/>
            <a:ext cx="105156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/>
              <a:t>Квалификация членов команды должна соответствовать задачам и мероприятиям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40719646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6694"/>
          </a:xfrm>
        </p:spPr>
        <p:txBody>
          <a:bodyPr/>
          <a:lstStyle/>
          <a:p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Бюджет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28939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/>
              <a:t>– отображение расходов на мероприятия календарного плана с учетом необходимых ресурсов и срока реализации проекта.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0" y="0"/>
            <a:ext cx="4728754" cy="369332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МОДУЛЬ </a:t>
            </a:r>
            <a:r>
              <a:rPr lang="ru-RU" b="1" dirty="0" smtClean="0">
                <a:solidFill>
                  <a:schemeClr val="tx1"/>
                </a:solidFill>
              </a:rPr>
              <a:t>6. </a:t>
            </a:r>
            <a:r>
              <a:rPr lang="ru-RU" b="1" dirty="0">
                <a:solidFill>
                  <a:schemeClr val="tx1"/>
                </a:solidFill>
              </a:rPr>
              <a:t>БЮДЖЕТ ПРОЕКТА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728201"/>
            <a:ext cx="1051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/>
              <a:t>– соответствие планируемых расходов рыночным ценам.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38200" y="1976007"/>
            <a:ext cx="10515600" cy="946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Реалистичность бюджета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38200" y="3425208"/>
            <a:ext cx="105156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ЗАНИЖЕННЫЙ БЮДЖЕТ </a:t>
            </a:r>
            <a:r>
              <a:rPr lang="ru-RU" sz="2500" dirty="0"/>
              <a:t>– это, как правило, показатель неэффективного внутреннего планирования. Занижение статей расходов говорит о том, что вы не представляете реальных масштабов своего проекта и во время реализации столкнётесь с массой непредвиденных трудностей. </a:t>
            </a:r>
          </a:p>
          <a:p>
            <a:pPr algn="just"/>
            <a:r>
              <a:rPr lang="ru-RU" sz="25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ЗАВЫШЕННЫЙ БЮДЖЕТ </a:t>
            </a:r>
            <a:r>
              <a:rPr lang="ru-RU" sz="2500" dirty="0"/>
              <a:t>говорит либо о том, что вы хотите перестраховаться и учесть возможные риски, либо о том, что вы изначально собираетесь тратить бюджетные средства неэффективно. </a:t>
            </a:r>
          </a:p>
        </p:txBody>
      </p:sp>
    </p:spTree>
    <p:extLst>
      <p:ext uri="{BB962C8B-B14F-4D97-AF65-F5344CB8AC3E}">
        <p14:creationId xmlns:p14="http://schemas.microsoft.com/office/powerpoint/2010/main" val="399184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6" y="295458"/>
            <a:ext cx="10665823" cy="993412"/>
          </a:xfrm>
        </p:spPr>
        <p:txBody>
          <a:bodyPr/>
          <a:lstStyle/>
          <a:p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Варианты бюджета: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3144" t="46412" r="27091" b="40781"/>
          <a:stretch/>
        </p:blipFill>
        <p:spPr>
          <a:xfrm flipH="1">
            <a:off x="2960364" y="1166950"/>
            <a:ext cx="6421485" cy="160182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309" y="2855858"/>
            <a:ext cx="10515600" cy="3512729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ПЕССИМИСТИЧНЫЙ</a:t>
            </a:r>
            <a:r>
              <a:rPr lang="ru-RU" dirty="0"/>
              <a:t>, в котором вы предусмотрите дополнительные расходы, которые могут возникнуть. Такой вариант бюджета будет завышенным; </a:t>
            </a:r>
          </a:p>
          <a:p>
            <a:pPr marL="0" indent="0" algn="just">
              <a:buNone/>
            </a:pPr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РЕАЛИСТИЧНЫЙ</a:t>
            </a:r>
            <a:r>
              <a:rPr lang="ru-RU" dirty="0"/>
              <a:t>, который будет соответствовать реальному положению дел; </a:t>
            </a:r>
          </a:p>
          <a:p>
            <a:pPr marL="0" indent="0" algn="just">
              <a:buNone/>
            </a:pPr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ОПТИМИСТИЧНЫЙ</a:t>
            </a:r>
            <a:r>
              <a:rPr lang="ru-RU" dirty="0"/>
              <a:t>, включающий ресурсы, которых у вас еще нет, но которые могут появиться, например, за счет </a:t>
            </a:r>
            <a:r>
              <a:rPr lang="ru-RU" dirty="0" err="1"/>
              <a:t>софинансирования</a:t>
            </a:r>
            <a:r>
              <a:rPr lang="ru-RU" dirty="0"/>
              <a:t>. Этот вариант бюджета будет заниженным.</a:t>
            </a:r>
          </a:p>
        </p:txBody>
      </p:sp>
    </p:spTree>
    <p:extLst>
      <p:ext uri="{BB962C8B-B14F-4D97-AF65-F5344CB8AC3E}">
        <p14:creationId xmlns:p14="http://schemas.microsoft.com/office/powerpoint/2010/main" val="37337570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36079" y="662649"/>
            <a:ext cx="7906304" cy="5551719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ОПЛАТА ТРУДА. </a:t>
            </a:r>
            <a:r>
              <a:rPr lang="ru-RU" dirty="0"/>
              <a:t>Это заработная плата штатных работников, оплата труда привлеченных специалистов, работающих по договорам гражданско-правового характера, а также страховые взносы.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КОМАНДИРОВОЧНЫЕ РАСХОДЫ. </a:t>
            </a:r>
            <a:r>
              <a:rPr lang="ru-RU" dirty="0"/>
              <a:t>Это расходы сотрудников проекта, работающих по трудовым договорам.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3149" t="23551" r="47107" b="57189"/>
          <a:stretch/>
        </p:blipFill>
        <p:spPr>
          <a:xfrm>
            <a:off x="1042424" y="365654"/>
            <a:ext cx="2423596" cy="269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6691" t="23551" r="27806" b="57189"/>
          <a:stretch/>
        </p:blipFill>
        <p:spPr>
          <a:xfrm>
            <a:off x="461554" y="3657600"/>
            <a:ext cx="3274526" cy="242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21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02998" y="407711"/>
            <a:ext cx="85225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ОФИСНЫЕ РАСХОДЫ</a:t>
            </a:r>
            <a:r>
              <a:rPr lang="ru-RU" sz="2400" dirty="0"/>
              <a:t>. Это расходы, которые относятся к текущей деятельности организации: аренда помещения, коммунальные услуги, канцелярские принадлежности и тому подобное.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48723" y="2365568"/>
            <a:ext cx="81585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ПРИОБРЕТЕНИЕ, АРЕНДА СПЕЦИАЛИЗИРОВАННОГО ОБОРУДОВАНИЯ, ИНВЕНТАРЯ И СОПУТСТВУЮЩИЕ РАСХОДЫ</a:t>
            </a:r>
            <a:r>
              <a:rPr lang="ru-RU" sz="2400" dirty="0"/>
              <a:t>. Эта статья расходов, как правило, встречается в проектах, где есть узкая специализация.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32304" y="4371589"/>
            <a:ext cx="75223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РАЗРАБОТКА И ПОДДЕРЖКА САЙТОВ, ИНФОРМАЦИОННЫХ СИСТЕМ И ИНЫЕ АНАЛОГИЧНЫЕ РАСХОДЫ. </a:t>
            </a:r>
            <a:r>
              <a:rPr lang="ru-RU" sz="2400" dirty="0"/>
              <a:t>Эта статья нужна в том случае, если вы заказываете разработку сайта сторонним специалистам – своим сотрудникам вы уже платите зарплату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577" t="33614" r="45199" b="47207"/>
          <a:stretch/>
        </p:blipFill>
        <p:spPr>
          <a:xfrm>
            <a:off x="432292" y="336217"/>
            <a:ext cx="2258141" cy="17126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667" t="33614" r="27708" b="45319"/>
          <a:stretch/>
        </p:blipFill>
        <p:spPr>
          <a:xfrm>
            <a:off x="1077910" y="2298142"/>
            <a:ext cx="2247508" cy="17045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577" t="53350" r="43596" b="21552"/>
          <a:stretch/>
        </p:blipFill>
        <p:spPr>
          <a:xfrm>
            <a:off x="1837678" y="4200161"/>
            <a:ext cx="2130640" cy="214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39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659" t="26535" r="14381" b="19868"/>
          <a:stretch/>
        </p:blipFill>
        <p:spPr>
          <a:xfrm>
            <a:off x="407405" y="353085"/>
            <a:ext cx="11525061" cy="589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036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1301" y="788534"/>
            <a:ext cx="86012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ОПЛАТА ЮРИДИЧЕСКИХ, ИНФОРМАЦИОННЫХ, КОНСУЛЬТАЦИОННЫХ УСЛУГ И ИНЫЕ АНАЛОГИЧНЫЕ РАСХОДЫ.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15744" y="2423670"/>
            <a:ext cx="8610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РАСХОДЫ НА ПРОВЕДЕНИЕ МЕРОПРИЯТИЙ. </a:t>
            </a:r>
            <a:r>
              <a:rPr lang="ru-RU" sz="2400" dirty="0"/>
              <a:t>Эта статья нужна, если в проекте есть публичные мероприятия, которые носят разовый или краткосрочный характер. Если их нет, то она может быть пустой.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51681" y="4408700"/>
            <a:ext cx="79742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ИЗДАТЕЛЬСКИЕ, ПОЛИГРАФИЧЕСКИЕ И СОПУТСТВУЮЩИЕ РАСХОДЫ. </a:t>
            </a:r>
            <a:r>
              <a:rPr lang="ru-RU" sz="2400" dirty="0"/>
              <a:t>Расходы на печать и издание брошюр, флаеров, приглашений, буклетов и т.п. обязательно должны быть обоснованы спецификой мероприятий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57062" t="36776" r="28126" b="39482"/>
          <a:stretch/>
        </p:blipFill>
        <p:spPr>
          <a:xfrm>
            <a:off x="295891" y="279988"/>
            <a:ext cx="2049897" cy="18480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1719" t="61304" r="45194" b="16357"/>
          <a:stretch/>
        </p:blipFill>
        <p:spPr>
          <a:xfrm>
            <a:off x="915794" y="2333288"/>
            <a:ext cx="1726877" cy="17504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57807" t="61410" r="28694" b="16357"/>
          <a:stretch/>
        </p:blipFill>
        <p:spPr>
          <a:xfrm>
            <a:off x="1416378" y="4288920"/>
            <a:ext cx="2235303" cy="207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263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733" y="954636"/>
            <a:ext cx="10515600" cy="900808"/>
          </a:xfrm>
        </p:spPr>
        <p:txBody>
          <a:bodyPr/>
          <a:lstStyle/>
          <a:p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Собственный вклад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8724" y="1855444"/>
            <a:ext cx="9257101" cy="917575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– это уже имеющиеся у вас ресурсы, которые вы готовы вложить в проект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0" y="0"/>
            <a:ext cx="4728754" cy="646331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МОДУЛЬ </a:t>
            </a:r>
            <a:r>
              <a:rPr lang="ru-RU" b="1" dirty="0" smtClean="0">
                <a:solidFill>
                  <a:schemeClr val="tx1"/>
                </a:solidFill>
              </a:rPr>
              <a:t>7. </a:t>
            </a:r>
            <a:r>
              <a:rPr lang="ru-RU" b="1" dirty="0">
                <a:solidFill>
                  <a:schemeClr val="tx1"/>
                </a:solidFill>
              </a:rPr>
              <a:t>СОФИНАНСИРОВАНИЕ. ПАРТНЕРЫ ПРОЕКТА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42815" t="28639" r="26617" b="51559"/>
          <a:stretch/>
        </p:blipFill>
        <p:spPr>
          <a:xfrm>
            <a:off x="899046" y="3223267"/>
            <a:ext cx="6485045" cy="23631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43893" t="48223" r="43057" b="33932"/>
          <a:stretch/>
        </p:blipFill>
        <p:spPr>
          <a:xfrm>
            <a:off x="7990673" y="3223267"/>
            <a:ext cx="2813534" cy="216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941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278674"/>
            <a:ext cx="10515600" cy="76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Вклад партнеров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1045372"/>
            <a:ext cx="10515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/>
              <a:t>– это ресурсы, которые вы планируете привлечь со стороны. Необходимо, чтобы ваши договоренности с партнерами были подтверждены документально.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2578432"/>
            <a:ext cx="43799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400" dirty="0"/>
              <a:t>Денежные пожертвования;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400" dirty="0" err="1"/>
              <a:t>Грантовые</a:t>
            </a:r>
            <a:r>
              <a:rPr lang="ru-RU" sz="2400" dirty="0"/>
              <a:t> конкурсы;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400" dirty="0" err="1"/>
              <a:t>Кобрендинговую</a:t>
            </a:r>
            <a:r>
              <a:rPr lang="ru-RU" sz="2400" dirty="0"/>
              <a:t> программу;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400" dirty="0"/>
              <a:t>Волонтерской поддержке.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38200" y="4539998"/>
            <a:ext cx="1051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Каналы и инструменты коммуникаций с бизнесом и органами власти.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400" dirty="0"/>
              <a:t>Презентационные Материалы О Проекте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400" dirty="0"/>
              <a:t>Официальное Письмо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42815" t="65781" r="26617" b="14634"/>
          <a:stretch/>
        </p:blipFill>
        <p:spPr>
          <a:xfrm>
            <a:off x="6608164" y="2451236"/>
            <a:ext cx="5251875" cy="189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46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76059" y="217068"/>
            <a:ext cx="10215155" cy="16066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Фонды и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грантодающие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 организации, организующие конкурсы на предоставление грантов для реализации социальных проектов и программ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353459" y="1750915"/>
            <a:ext cx="9737755" cy="11001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Капитан Грантов - гранты, социальные проекты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3455" y="3198489"/>
            <a:ext cx="1122217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Проект «Информационно-образовательный портал Капитан Грантов» является онлайн </a:t>
            </a:r>
            <a:r>
              <a:rPr lang="ru-RU" sz="2400" dirty="0" err="1"/>
              <a:t>агрегатором</a:t>
            </a:r>
            <a:r>
              <a:rPr lang="ru-RU" sz="2400" dirty="0"/>
              <a:t> грантов и конкурсов.</a:t>
            </a:r>
          </a:p>
          <a:p>
            <a:pPr algn="just"/>
            <a:r>
              <a:rPr lang="ru-RU" sz="2400" dirty="0"/>
              <a:t>Портал – это единая информационная система для автоматического сбора базы данных по актуальным грантам и конкурсам всех регионов России.</a:t>
            </a:r>
          </a:p>
          <a:p>
            <a:pPr algn="just"/>
            <a:r>
              <a:rPr lang="ru-RU" sz="2400" dirty="0"/>
              <a:t>Миссия – помощь некоммерческим организациям (НКО), социальным предпринимателям и молодежи в поиске информации о конкурсах и грантах в режиме «одного окна».</a:t>
            </a:r>
          </a:p>
          <a:p>
            <a:pPr algn="just"/>
            <a:r>
              <a:rPr lang="ru-RU" sz="2400" dirty="0"/>
              <a:t>Цель – повышение качества разрабатываемых проектов и подаваемых заявок, увеличение возможностей для их апробации и финансирования.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0397" t="18350" r="52475" b="66193"/>
          <a:stretch/>
        </p:blipFill>
        <p:spPr>
          <a:xfrm>
            <a:off x="3223" y="1361092"/>
            <a:ext cx="1493323" cy="182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590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3775" y="4354750"/>
            <a:ext cx="10597789" cy="1606687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700" dirty="0" smtClean="0">
                <a:latin typeface="+mn-lt"/>
                <a:ea typeface="+mn-ea"/>
                <a:cs typeface="+mn-cs"/>
              </a:rPr>
              <a:t>Является </a:t>
            </a:r>
            <a:r>
              <a:rPr lang="ru-RU" sz="2700" dirty="0">
                <a:latin typeface="+mn-lt"/>
                <a:ea typeface="+mn-ea"/>
                <a:cs typeface="+mn-cs"/>
              </a:rPr>
              <a:t>единым оператором государственной поддержки некоммерческих неправительственных организаций в Российской </a:t>
            </a:r>
            <a:r>
              <a:rPr lang="ru-RU" sz="2700" dirty="0" smtClean="0">
                <a:latin typeface="+mn-lt"/>
                <a:ea typeface="+mn-ea"/>
                <a:cs typeface="+mn-cs"/>
              </a:rPr>
              <a:t>Федерации</a:t>
            </a:r>
            <a:r>
              <a:rPr lang="ru-RU" sz="2700" dirty="0">
                <a:latin typeface="+mn-lt"/>
                <a:ea typeface="+mn-ea"/>
                <a:cs typeface="+mn-cs"/>
              </a:rPr>
              <a:t/>
            </a:r>
            <a:br>
              <a:rPr lang="ru-RU" sz="2700" dirty="0">
                <a:latin typeface="+mn-lt"/>
                <a:ea typeface="+mn-ea"/>
                <a:cs typeface="+mn-cs"/>
              </a:rPr>
            </a:br>
            <a:r>
              <a:rPr lang="ru-RU" sz="2700" dirty="0">
                <a:latin typeface="+mn-lt"/>
                <a:ea typeface="+mn-ea"/>
                <a:cs typeface="+mn-cs"/>
              </a:rPr>
              <a:t/>
            </a:r>
            <a:br>
              <a:rPr lang="ru-RU" sz="2700" dirty="0">
                <a:latin typeface="+mn-lt"/>
                <a:ea typeface="+mn-ea"/>
                <a:cs typeface="+mn-cs"/>
              </a:rPr>
            </a:br>
            <a:r>
              <a:rPr lang="ru-RU" sz="2700" dirty="0">
                <a:latin typeface="+mn-lt"/>
                <a:ea typeface="+mn-ea"/>
                <a:cs typeface="+mn-cs"/>
              </a:rPr>
              <a:t>Фонд на конкурсной основе выделяет гранты Президента Российской Федерации на реализацию социально значимых проектов некоммерческих неправительственных организаций и способствует развитию сектора таких организаций, благотворительности, добровольчества, в том числе через </a:t>
            </a:r>
            <a:r>
              <a:rPr lang="ru-RU" sz="2700" dirty="0" err="1">
                <a:latin typeface="+mn-lt"/>
                <a:ea typeface="+mn-ea"/>
                <a:cs typeface="+mn-cs"/>
              </a:rPr>
              <a:t>софинансирование</a:t>
            </a:r>
            <a:r>
              <a:rPr lang="ru-RU" sz="2700" dirty="0">
                <a:latin typeface="+mn-lt"/>
                <a:ea typeface="+mn-ea"/>
                <a:cs typeface="+mn-cs"/>
              </a:rPr>
              <a:t> поддержки общественных инициатив, оказываемой органами исполнительной власти субъектов Российской Федерации </a:t>
            </a:r>
            <a:r>
              <a:rPr lang="ru-RU" sz="2700" dirty="0" smtClean="0">
                <a:latin typeface="+mn-lt"/>
                <a:ea typeface="+mn-ea"/>
                <a:cs typeface="+mn-cs"/>
              </a:rPr>
              <a:t/>
            </a:r>
            <a:br>
              <a:rPr lang="ru-RU" sz="2700" dirty="0" smtClean="0">
                <a:latin typeface="+mn-lt"/>
                <a:ea typeface="+mn-ea"/>
                <a:cs typeface="+mn-cs"/>
              </a:rPr>
            </a:br>
            <a:r>
              <a:rPr lang="ru-RU" sz="2700" dirty="0">
                <a:latin typeface="+mn-lt"/>
                <a:ea typeface="+mn-ea"/>
                <a:cs typeface="+mn-cs"/>
              </a:rPr>
              <a:t/>
            </a:r>
            <a:br>
              <a:rPr lang="ru-RU" sz="2700" dirty="0">
                <a:latin typeface="+mn-lt"/>
                <a:ea typeface="+mn-ea"/>
                <a:cs typeface="+mn-cs"/>
              </a:rPr>
            </a:br>
            <a:r>
              <a:rPr lang="ru-RU" sz="2700" dirty="0">
                <a:latin typeface="+mn-lt"/>
                <a:ea typeface="+mn-ea"/>
                <a:cs typeface="+mn-cs"/>
              </a:rPr>
              <a:t>Миссия фонда – создание условий и возможностей для самореализации инициативных и неравнодушных людей в некоммерческом секторе</a:t>
            </a:r>
          </a:p>
        </p:txBody>
      </p:sp>
      <p:pic>
        <p:nvPicPr>
          <p:cNvPr id="1026" name="Picture 2" descr="Фонд президентских грантов — Википед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98" y="200837"/>
            <a:ext cx="3157950" cy="108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76857" y="594957"/>
            <a:ext cx="66888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Фонд президентских грантов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0478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25526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ООО «ЛУКОЙЛ-Коми»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3984" y="1580826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ru-RU" sz="2400" dirty="0"/>
              <a:t>Прием заявок для участия в XVIII  Конкурсе социальных и культурных проектов ПАО «ЛУКОЙЛ» осуществляется в </a:t>
            </a:r>
            <a:r>
              <a:rPr lang="en-US" sz="2400" dirty="0"/>
              <a:t>I </a:t>
            </a:r>
            <a:r>
              <a:rPr lang="ru-RU" sz="2400" dirty="0"/>
              <a:t>квартале;</a:t>
            </a:r>
          </a:p>
          <a:p>
            <a:pPr algn="just"/>
            <a:r>
              <a:rPr lang="ru-RU" sz="2400" dirty="0"/>
              <a:t>В Конкурсе могут принимать участие проекты от организаций и общественных объединений, осуществляющих свою деятельность на территории МО ГО «Усинск», МО МР «Печора», МО ГО «Ухта», МО МР «Сосногорск», МО МР «Ижемский», МО МР «Усть-Цилемский», МО ГО «Вуктыл», МО ГО «Сыктывкар»;</a:t>
            </a:r>
          </a:p>
          <a:p>
            <a:pPr algn="just"/>
            <a:r>
              <a:rPr lang="ru-RU" sz="2400" dirty="0"/>
              <a:t>Сумма финансирования одного проекта составляет от 50 000 до 400 000 рублей;</a:t>
            </a:r>
          </a:p>
          <a:p>
            <a:pPr algn="just"/>
            <a:r>
              <a:rPr lang="ru-RU" sz="2400" dirty="0"/>
              <a:t>Номинации «Спорт», «Экология», «Духовность и культура», в 2021 году – «Инновации»;</a:t>
            </a:r>
          </a:p>
          <a:p>
            <a:endParaRPr lang="ru-RU" dirty="0"/>
          </a:p>
        </p:txBody>
      </p:sp>
      <p:pic>
        <p:nvPicPr>
          <p:cNvPr id="2052" name="Picture 4" descr="https://st24.stpulscen.ru/images/product/221/047/958_b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234" y="247430"/>
            <a:ext cx="1335132" cy="133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9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www.ompds.ru/wp-content/uploads/2018/03/na_glavnuyu_i_v_teks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t="28554" r="2820" b="24560"/>
          <a:stretch/>
        </p:blipFill>
        <p:spPr bwMode="auto">
          <a:xfrm>
            <a:off x="8534400" y="0"/>
            <a:ext cx="3657600" cy="120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082" y="157829"/>
            <a:ext cx="9383162" cy="14605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Фонд поддержки гуманитарных и просветительских инициатив «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Соработничество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069" y="1507491"/>
            <a:ext cx="11255585" cy="48794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Основные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приоритеты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конкурса:</a:t>
            </a:r>
            <a:endParaRPr lang="ru-RU" sz="2400" dirty="0" smtClean="0"/>
          </a:p>
          <a:p>
            <a:pPr algn="just">
              <a:lnSpc>
                <a:spcPct val="110000"/>
              </a:lnSpc>
            </a:pPr>
            <a:r>
              <a:rPr lang="ru-RU" sz="2300" dirty="0"/>
              <a:t>объединение всех слоев российского общества вокруг традиционных культурных и духовных ценностей;</a:t>
            </a:r>
          </a:p>
          <a:p>
            <a:pPr algn="just">
              <a:lnSpc>
                <a:spcPct val="110000"/>
              </a:lnSpc>
            </a:pPr>
            <a:r>
              <a:rPr lang="ru-RU" sz="2300" dirty="0"/>
              <a:t>поддержка возникающих на местах гражданских инициатив, свидетельствующих о созидательном потенциале живой православной традиции;</a:t>
            </a:r>
          </a:p>
          <a:p>
            <a:pPr algn="just">
              <a:lnSpc>
                <a:spcPct val="110000"/>
              </a:lnSpc>
            </a:pPr>
            <a:r>
              <a:rPr lang="ru-RU" sz="2300" dirty="0"/>
              <a:t> укрепление православных сообществ всех видов, ведущих практическую работу по устроению повседневной жизни; развитие человеческих и деловых связей между ними;</a:t>
            </a:r>
          </a:p>
          <a:p>
            <a:pPr algn="just">
              <a:lnSpc>
                <a:spcPct val="110000"/>
              </a:lnSpc>
            </a:pPr>
            <a:r>
              <a:rPr lang="ru-RU" sz="2300" dirty="0"/>
              <a:t>установление всесторонних связей и сотрудничества Русской Православной Церкви, широкой общественности, предпринимателей, деятелей культуры, науки и образования, местного самоуправления, государственной власти</a:t>
            </a:r>
            <a:r>
              <a:rPr lang="ru-RU" sz="2300" dirty="0" smtClean="0"/>
              <a:t>;</a:t>
            </a:r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300650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243" y="1050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Благотворительный фонд «Хорошие истории» 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совместно с АО «Райффайзенбанк»)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221" y="1351695"/>
            <a:ext cx="11157641" cy="505815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Открытый Конкурс социально-значимых просветительских проектов для старшего поколения «Серебряный возраст</a:t>
            </a:r>
            <a:r>
              <a:rPr lang="ru-RU" sz="3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»</a:t>
            </a:r>
          </a:p>
          <a:p>
            <a:pPr marL="0" indent="0" algn="ctr">
              <a:buNone/>
            </a:pPr>
            <a:endParaRPr lang="ru-RU" sz="3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Основные тематические линии:</a:t>
            </a:r>
          </a:p>
          <a:p>
            <a:r>
              <a:rPr lang="ru-RU" sz="2200" dirty="0" smtClean="0"/>
              <a:t>самоорганизация</a:t>
            </a:r>
            <a:r>
              <a:rPr lang="ru-RU" sz="2200" dirty="0"/>
              <a:t>, взаимопомощь, добровольчество; </a:t>
            </a:r>
            <a:endParaRPr lang="ru-RU" sz="2200" dirty="0" smtClean="0"/>
          </a:p>
          <a:p>
            <a:r>
              <a:rPr lang="ru-RU" sz="2200" dirty="0" smtClean="0"/>
              <a:t>профессиональная адаптация;</a:t>
            </a:r>
            <a:endParaRPr lang="ru-RU" sz="2200" dirty="0"/>
          </a:p>
          <a:p>
            <a:r>
              <a:rPr lang="ru-RU" sz="2200" dirty="0" smtClean="0"/>
              <a:t>взаимодействие </a:t>
            </a:r>
            <a:r>
              <a:rPr lang="ru-RU" sz="2200" dirty="0"/>
              <a:t>поколений </a:t>
            </a:r>
            <a:r>
              <a:rPr lang="ru-RU" sz="2200" dirty="0" smtClean="0"/>
              <a:t>;</a:t>
            </a:r>
            <a:endParaRPr lang="ru-RU" sz="2200" dirty="0"/>
          </a:p>
          <a:p>
            <a:r>
              <a:rPr lang="ru-RU" sz="2200" dirty="0" smtClean="0"/>
              <a:t>здоровый </a:t>
            </a:r>
            <a:r>
              <a:rPr lang="ru-RU" sz="2200" dirty="0"/>
              <a:t>образ жизни </a:t>
            </a:r>
            <a:r>
              <a:rPr lang="ru-RU" sz="2200" dirty="0" smtClean="0"/>
              <a:t>;</a:t>
            </a:r>
            <a:endParaRPr lang="ru-RU" sz="2200" dirty="0"/>
          </a:p>
          <a:p>
            <a:r>
              <a:rPr lang="ru-RU" sz="2200" dirty="0"/>
              <a:t>к</a:t>
            </a:r>
            <a:r>
              <a:rPr lang="ru-RU" sz="2200" dirty="0" smtClean="0"/>
              <a:t>ультура</a:t>
            </a:r>
            <a:r>
              <a:rPr lang="ru-RU" sz="2200" dirty="0"/>
              <a:t>, искусство, история, </a:t>
            </a:r>
            <a:r>
              <a:rPr lang="ru-RU" sz="2200" dirty="0" smtClean="0"/>
              <a:t>краеведение;</a:t>
            </a:r>
            <a:endParaRPr lang="ru-RU" sz="2200" dirty="0"/>
          </a:p>
          <a:p>
            <a:r>
              <a:rPr lang="ru-RU" sz="2200" dirty="0" smtClean="0"/>
              <a:t>забота </a:t>
            </a:r>
            <a:r>
              <a:rPr lang="ru-RU" sz="2200" dirty="0"/>
              <a:t>о пожилых людях, нуждающихся в помощи, в т.ч. поддержка</a:t>
            </a:r>
          </a:p>
          <a:p>
            <a:r>
              <a:rPr lang="ru-RU" sz="2200" dirty="0"/>
              <a:t>родственников и ближайшего окружения, осуществляющих уход за</a:t>
            </a:r>
          </a:p>
          <a:p>
            <a:r>
              <a:rPr lang="ru-RU" sz="2200" dirty="0"/>
              <a:t>ними; </a:t>
            </a:r>
          </a:p>
          <a:p>
            <a:r>
              <a:rPr lang="ru-RU" sz="2200" dirty="0" smtClean="0"/>
              <a:t>предотвращение </a:t>
            </a:r>
            <a:r>
              <a:rPr lang="ru-RU" sz="2200" dirty="0"/>
              <a:t>дискриминации по возрасту и снижение рисков</a:t>
            </a:r>
          </a:p>
          <a:p>
            <a:r>
              <a:rPr lang="ru-RU" sz="2200" dirty="0" smtClean="0"/>
              <a:t>насилие </a:t>
            </a:r>
            <a:r>
              <a:rPr lang="ru-RU" sz="2200" dirty="0"/>
              <a:t>и </a:t>
            </a:r>
            <a:r>
              <a:rPr lang="ru-RU" sz="2200" dirty="0" smtClean="0"/>
              <a:t>мошенничество </a:t>
            </a:r>
            <a:r>
              <a:rPr lang="ru-RU" sz="2200" dirty="0"/>
              <a:t>в отношении пожилых </a:t>
            </a:r>
            <a:r>
              <a:rPr lang="ru-RU" sz="2200" dirty="0" smtClean="0"/>
              <a:t>людей</a:t>
            </a:r>
            <a:endParaRPr lang="ru-RU" sz="2200" dirty="0"/>
          </a:p>
        </p:txBody>
      </p:sp>
      <p:pic>
        <p:nvPicPr>
          <p:cNvPr id="1026" name="Picture 2" descr="https://sun9-62.userapi.com/impf/gMvoM8ESws9Tz_VAh5spd9EFXxqgbeGTQXaH9A/eU3FcO5dstQ.jpg?size=2135x2160&amp;quality=96&amp;sign=d72f8de700347057e35884d565b6a50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531" y="3700318"/>
            <a:ext cx="2612148" cy="264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05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9269" y="365125"/>
            <a:ext cx="8948596" cy="11558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Ассоциация волонтерских центров совместно с Благотворительным </a:t>
            </a: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фондом «Память поколений»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765" y="1872267"/>
            <a:ext cx="10241332" cy="1540890"/>
          </a:xfrm>
        </p:spPr>
        <p:txBody>
          <a:bodyPr>
            <a:normAutofit/>
          </a:bodyPr>
          <a:lstStyle/>
          <a:p>
            <a:pPr algn="just" fontAlgn="base"/>
            <a:r>
              <a:rPr lang="ru-RU" sz="2400" dirty="0"/>
              <a:t>Популяризация </a:t>
            </a:r>
            <a:r>
              <a:rPr lang="ru-RU" sz="2400" dirty="0" err="1"/>
              <a:t>волонтерства</a:t>
            </a:r>
            <a:r>
              <a:rPr lang="ru-RU" sz="2400" dirty="0"/>
              <a:t> среди пожилых людей и вовлечение их в активную социальную </a:t>
            </a:r>
            <a:r>
              <a:rPr lang="ru-RU" sz="2400" dirty="0" smtClean="0"/>
              <a:t>жизнь</a:t>
            </a:r>
            <a:endParaRPr lang="ru-RU" sz="2400" dirty="0"/>
          </a:p>
          <a:p>
            <a:pPr algn="just" fontAlgn="base"/>
            <a:r>
              <a:rPr lang="ru-RU" sz="2400" dirty="0"/>
              <a:t>Создание центров серебряного </a:t>
            </a:r>
            <a:r>
              <a:rPr lang="ru-RU" sz="2400" dirty="0" err="1"/>
              <a:t>волонтерства</a:t>
            </a:r>
            <a:r>
              <a:rPr lang="ru-RU" sz="2400" dirty="0"/>
              <a:t> в регионах </a:t>
            </a:r>
            <a:r>
              <a:rPr lang="ru-RU" sz="2400" dirty="0" smtClean="0"/>
              <a:t>России</a:t>
            </a:r>
            <a:endParaRPr lang="ru-RU" sz="2400" dirty="0"/>
          </a:p>
          <a:p>
            <a:endParaRPr lang="ru-RU" dirty="0" smtClean="0"/>
          </a:p>
        </p:txBody>
      </p:sp>
      <p:pic>
        <p:nvPicPr>
          <p:cNvPr id="4098" name="Picture 2" descr="https://pamyatpokoleniy.ru/wp-content/themes/pamyatpokoleniy/asset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097" y="173510"/>
            <a:ext cx="1498705" cy="212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6765" y="3072348"/>
            <a:ext cx="116351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2400" dirty="0" err="1"/>
              <a:t>Грантовая</a:t>
            </a:r>
            <a:r>
              <a:rPr lang="ru-RU" sz="2400" dirty="0"/>
              <a:t> поддержка реализации проектов, направленных на развитие серебряного </a:t>
            </a:r>
            <a:r>
              <a:rPr lang="ru-RU" sz="2400" dirty="0" err="1"/>
              <a:t>волонтерства</a:t>
            </a:r>
            <a:endParaRPr lang="ru-RU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«Молоды душой» — федеральная программа по развитию серебряного </a:t>
            </a:r>
            <a:r>
              <a:rPr lang="ru-RU" sz="2400" dirty="0" err="1"/>
              <a:t>волонтерства</a:t>
            </a:r>
            <a:r>
              <a:rPr lang="ru-RU" sz="2400" dirty="0"/>
              <a:t>, реализуемая по инициативе Ассоциации волонтерских центров совместно с Благотворительным фондом «ПАМЯТЬ ПОКОЛЕНИЙ». Цель программы — создание комплексной системы поддержки развития добровольчества среди граждан старше 50 лет, направленной на раскрытие их потенциала, содействие самореализации и улучшению качества жизни как самих серебряных волонтеров, так и всего общества в целом</a:t>
            </a:r>
          </a:p>
        </p:txBody>
      </p:sp>
    </p:spTree>
    <p:extLst>
      <p:ext uri="{BB962C8B-B14F-4D97-AF65-F5344CB8AC3E}">
        <p14:creationId xmlns:p14="http://schemas.microsoft.com/office/powerpoint/2010/main" val="224088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613" t="30043" r="13916" b="43234"/>
          <a:stretch/>
        </p:blipFill>
        <p:spPr>
          <a:xfrm>
            <a:off x="235391" y="927752"/>
            <a:ext cx="11570694" cy="2784168"/>
          </a:xfrm>
          <a:prstGeom prst="rect">
            <a:avLst/>
          </a:prstGeom>
        </p:spPr>
      </p:pic>
      <p:pic>
        <p:nvPicPr>
          <p:cNvPr id="1026" name="Picture 2" descr="Для тех, кто принял решение о написании проекта. Гид по европейским  возможностям поддержки. | ОДБ Брусел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58" y="3867970"/>
            <a:ext cx="2768694" cy="285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107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494700"/>
            <a:ext cx="10515600" cy="2319655"/>
          </a:xfrm>
        </p:spPr>
        <p:txBody>
          <a:bodyPr/>
          <a:lstStyle/>
          <a:p>
            <a:pPr algn="just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b="1" dirty="0"/>
              <a:t>Наблюдение</a:t>
            </a:r>
            <a:r>
              <a:rPr lang="ru-RU" dirty="0"/>
              <a:t> (самый простой и дешевый способ сбора информации)</a:t>
            </a:r>
          </a:p>
          <a:p>
            <a:pPr algn="just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b="1" dirty="0"/>
              <a:t>Опрос</a:t>
            </a:r>
            <a:r>
              <a:rPr lang="ru-RU" dirty="0"/>
              <a:t>: 	письменный –опрос-анкетирование;</a:t>
            </a:r>
          </a:p>
          <a:p>
            <a:pPr marL="0" indent="0" algn="just">
              <a:buNone/>
            </a:pPr>
            <a:r>
              <a:rPr lang="ru-RU" dirty="0"/>
              <a:t>		устный – интервью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10027" y="373231"/>
            <a:ext cx="10604863" cy="810532"/>
          </a:xfrm>
        </p:spPr>
        <p:txBody>
          <a:bodyPr/>
          <a:lstStyle/>
          <a:p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Инструменты исследования проблемы</a:t>
            </a:r>
          </a:p>
        </p:txBody>
      </p:sp>
      <p:pic>
        <p:nvPicPr>
          <p:cNvPr id="2050" name="Picture 2" descr="Почему нужно ставить цели и как их достичь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311" b="21019"/>
          <a:stretch/>
        </p:blipFill>
        <p:spPr bwMode="auto">
          <a:xfrm>
            <a:off x="1422929" y="3561805"/>
            <a:ext cx="9346140" cy="26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886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282" t="11089" r="13342" b="25017"/>
          <a:stretch/>
        </p:blipFill>
        <p:spPr>
          <a:xfrm>
            <a:off x="416458" y="144855"/>
            <a:ext cx="11325886" cy="652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45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625" t="37096" r="13865" b="21980"/>
          <a:stretch/>
        </p:blipFill>
        <p:spPr>
          <a:xfrm>
            <a:off x="338726" y="733329"/>
            <a:ext cx="11735755" cy="461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7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842" t="45510" r="15215" b="27525"/>
          <a:stretch/>
        </p:blipFill>
        <p:spPr>
          <a:xfrm>
            <a:off x="168425" y="2670771"/>
            <a:ext cx="11645089" cy="29966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843" t="20198" r="22253" b="60634"/>
          <a:stretch/>
        </p:blipFill>
        <p:spPr>
          <a:xfrm>
            <a:off x="168425" y="251986"/>
            <a:ext cx="11644234" cy="241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44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1577</TotalTime>
  <Words>1494</Words>
  <Application>Microsoft Office PowerPoint</Application>
  <PresentationFormat>Широкоэкранный</PresentationFormat>
  <Paragraphs>143</Paragraphs>
  <Slides>48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Times New Roman</vt:lpstr>
      <vt:lpstr>Verdana</vt:lpstr>
      <vt:lpstr>Wingdings</vt:lpstr>
      <vt:lpstr>Тема Office</vt:lpstr>
      <vt:lpstr>ГБУ РК  «Региональный центрразвития социальных  технологий»</vt:lpstr>
      <vt:lpstr>Социальный проект</vt:lpstr>
      <vt:lpstr>Социальное проектирование</vt:lpstr>
      <vt:lpstr>Презентация PowerPoint</vt:lpstr>
      <vt:lpstr>Презентация PowerPoint</vt:lpstr>
      <vt:lpstr>Инструменты исследования проблемы</vt:lpstr>
      <vt:lpstr>Презентация PowerPoint</vt:lpstr>
      <vt:lpstr>Презентация PowerPoint</vt:lpstr>
      <vt:lpstr>Презентация PowerPoint</vt:lpstr>
      <vt:lpstr>Презентация PowerPoint</vt:lpstr>
      <vt:lpstr>Целевая группа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Содержание 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Бюджет проекта</vt:lpstr>
      <vt:lpstr>Варианты бюджета:</vt:lpstr>
      <vt:lpstr>Презентация PowerPoint</vt:lpstr>
      <vt:lpstr>Презентация PowerPoint</vt:lpstr>
      <vt:lpstr>Презентация PowerPoint</vt:lpstr>
      <vt:lpstr>Собственный вклад</vt:lpstr>
      <vt:lpstr>Презентация PowerPoint</vt:lpstr>
      <vt:lpstr>Презентация PowerPoint</vt:lpstr>
      <vt:lpstr>  Является единым оператором государственной поддержки некоммерческих неправительственных организаций в Российской Федерации  Фонд на конкурсной основе выделяет гранты Президента Российской Федерации на реализацию социально значимых проектов некоммерческих неправительственных организаций и способствует развитию сектора таких организаций, благотворительности, добровольчества, в том числе через софинансирование поддержки общественных инициатив, оказываемой органами исполнительной власти субъектов Российской Федерации   Миссия фонда – создание условий и возможностей для самореализации инициативных и неравнодушных людей в некоммерческом секторе</vt:lpstr>
      <vt:lpstr>ООО «ЛУКОЙЛ-Коми»</vt:lpstr>
      <vt:lpstr>Фонд поддержки гуманитарных и просветительских инициатив «Соработничество»</vt:lpstr>
      <vt:lpstr>Благотворительный фонд «Хорошие истории»  (совместно с АО «Райффайзенбанк»)</vt:lpstr>
      <vt:lpstr>Ассоциация волонтерских центров совместно с Благотворительным фондом «Память поколений»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Боровенкова Анастасия Витальевна</dc:creator>
  <cp:lastModifiedBy>Александра</cp:lastModifiedBy>
  <cp:revision>81</cp:revision>
  <dcterms:created xsi:type="dcterms:W3CDTF">2022-02-10T10:55:16Z</dcterms:created>
  <dcterms:modified xsi:type="dcterms:W3CDTF">2022-10-13T07:55:02Z</dcterms:modified>
</cp:coreProperties>
</file>